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93"/>
  </p:notesMasterIdLst>
  <p:handoutMasterIdLst>
    <p:handoutMasterId r:id="rId94"/>
  </p:handoutMasterIdLst>
  <p:sldIdLst>
    <p:sldId id="619" r:id="rId4"/>
    <p:sldId id="801" r:id="rId5"/>
    <p:sldId id="802" r:id="rId6"/>
    <p:sldId id="803" r:id="rId7"/>
    <p:sldId id="804" r:id="rId8"/>
    <p:sldId id="850" r:id="rId9"/>
    <p:sldId id="807" r:id="rId10"/>
    <p:sldId id="806" r:id="rId11"/>
    <p:sldId id="853" r:id="rId12"/>
    <p:sldId id="854" r:id="rId13"/>
    <p:sldId id="826" r:id="rId14"/>
    <p:sldId id="878" r:id="rId15"/>
    <p:sldId id="835" r:id="rId16"/>
    <p:sldId id="727" r:id="rId17"/>
    <p:sldId id="734" r:id="rId18"/>
    <p:sldId id="729" r:id="rId19"/>
    <p:sldId id="837" r:id="rId20"/>
    <p:sldId id="834" r:id="rId21"/>
    <p:sldId id="858" r:id="rId22"/>
    <p:sldId id="862" r:id="rId23"/>
    <p:sldId id="836" r:id="rId24"/>
    <p:sldId id="840" r:id="rId25"/>
    <p:sldId id="868" r:id="rId26"/>
    <p:sldId id="875" r:id="rId27"/>
    <p:sldId id="866" r:id="rId28"/>
    <p:sldId id="841" r:id="rId29"/>
    <p:sldId id="737" r:id="rId30"/>
    <p:sldId id="785" r:id="rId31"/>
    <p:sldId id="784" r:id="rId32"/>
    <p:sldId id="778" r:id="rId33"/>
    <p:sldId id="786" r:id="rId34"/>
    <p:sldId id="787" r:id="rId35"/>
    <p:sldId id="788" r:id="rId36"/>
    <p:sldId id="781" r:id="rId37"/>
    <p:sldId id="783" r:id="rId38"/>
    <p:sldId id="780" r:id="rId39"/>
    <p:sldId id="782" r:id="rId40"/>
    <p:sldId id="779" r:id="rId41"/>
    <p:sldId id="790" r:id="rId42"/>
    <p:sldId id="879" r:id="rId43"/>
    <p:sldId id="789" r:id="rId44"/>
    <p:sldId id="881" r:id="rId45"/>
    <p:sldId id="867" r:id="rId46"/>
    <p:sldId id="849" r:id="rId47"/>
    <p:sldId id="851" r:id="rId48"/>
    <p:sldId id="848" r:id="rId49"/>
    <p:sldId id="871" r:id="rId50"/>
    <p:sldId id="873" r:id="rId51"/>
    <p:sldId id="847" r:id="rId52"/>
    <p:sldId id="876" r:id="rId53"/>
    <p:sldId id="770" r:id="rId54"/>
    <p:sldId id="870" r:id="rId55"/>
    <p:sldId id="842" r:id="rId56"/>
    <p:sldId id="863" r:id="rId57"/>
    <p:sldId id="852" r:id="rId58"/>
    <p:sldId id="864" r:id="rId59"/>
    <p:sldId id="865" r:id="rId60"/>
    <p:sldId id="880" r:id="rId61"/>
    <p:sldId id="877" r:id="rId62"/>
    <p:sldId id="844" r:id="rId63"/>
    <p:sldId id="845" r:id="rId64"/>
    <p:sldId id="846" r:id="rId65"/>
    <p:sldId id="709" r:id="rId66"/>
    <p:sldId id="757" r:id="rId67"/>
    <p:sldId id="749" r:id="rId68"/>
    <p:sldId id="738" r:id="rId69"/>
    <p:sldId id="823" r:id="rId70"/>
    <p:sldId id="824" r:id="rId71"/>
    <p:sldId id="730" r:id="rId72"/>
    <p:sldId id="725" r:id="rId73"/>
    <p:sldId id="818" r:id="rId74"/>
    <p:sldId id="819" r:id="rId75"/>
    <p:sldId id="820" r:id="rId76"/>
    <p:sldId id="821" r:id="rId77"/>
    <p:sldId id="822" r:id="rId78"/>
    <p:sldId id="752" r:id="rId79"/>
    <p:sldId id="750" r:id="rId80"/>
    <p:sldId id="751" r:id="rId81"/>
    <p:sldId id="733" r:id="rId82"/>
    <p:sldId id="761" r:id="rId83"/>
    <p:sldId id="735" r:id="rId84"/>
    <p:sldId id="831" r:id="rId85"/>
    <p:sldId id="832" r:id="rId86"/>
    <p:sldId id="830" r:id="rId87"/>
    <p:sldId id="829" r:id="rId88"/>
    <p:sldId id="839" r:id="rId89"/>
    <p:sldId id="833" r:id="rId90"/>
    <p:sldId id="855" r:id="rId91"/>
    <p:sldId id="825" r:id="rId92"/>
  </p:sldIdLst>
  <p:sldSz cx="9144000" cy="6858000" type="screen4x3"/>
  <p:notesSz cx="6858000" cy="9144000"/>
  <p:embeddedFontLst>
    <p:embeddedFont>
      <p:font typeface="Cambria Math" panose="02040503050406030204" pitchFamily="18" charset="0"/>
      <p:regular r:id="rId95"/>
    </p:embeddedFont>
    <p:embeddedFont>
      <p:font typeface="Candara" panose="020E0502030303020204" pitchFamily="34" charset="0"/>
      <p:regular r:id="rId96"/>
      <p:bold r:id="rId97"/>
      <p:italic r:id="rId98"/>
      <p:boldItalic r:id="rId99"/>
    </p:embeddedFont>
    <p:embeddedFont>
      <p:font typeface="Segoe UI Light" panose="020B0502040204020203" pitchFamily="34" charset="0"/>
      <p:regular r:id="rId100"/>
    </p:embeddedFont>
    <p:embeddedFont>
      <p:font typeface="Segoe UI" panose="020B0502040204020203" pitchFamily="34" charset="0"/>
      <p:regular r:id="rId101"/>
      <p:bold r:id="rId102"/>
      <p:italic r:id="rId103"/>
      <p:boldItalic r:id="rId104"/>
    </p:embeddedFont>
    <p:embeddedFont>
      <p:font typeface="ＭＳ Ｐゴシック" panose="020B0600070205080204" pitchFamily="34" charset="-128"/>
      <p:regular r:id="rId105"/>
    </p:embeddedFont>
    <p:embeddedFont>
      <p:font typeface="Segoe Light" panose="020B0604020202020204" charset="0"/>
      <p:regular r:id="rId106"/>
      <p:italic r:id="rId107"/>
    </p:embeddedFont>
    <p:embeddedFont>
      <p:font typeface="Consolas" panose="020B0609020204030204" pitchFamily="49" charset="0"/>
      <p:regular r:id="rId108"/>
      <p:bold r:id="rId109"/>
      <p:italic r:id="rId110"/>
      <p:boldItalic r:id="rId111"/>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p:scale>
          <a:sx n="70" d="100"/>
          <a:sy n="70" d="100"/>
        </p:scale>
        <p:origin x="-1506" y="-180"/>
      </p:cViewPr>
      <p:guideLst>
        <p:guide orient="horz" pos="144"/>
        <p:guide orient="horz" pos="1201"/>
        <p:guide orient="horz" pos="2735"/>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font" Target="fonts/font13.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8.fntdata"/><Relationship Id="rId110" Type="http://schemas.openxmlformats.org/officeDocument/2006/relationships/font" Target="fonts/font16.fntdata"/><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6.fntdata"/><Relationship Id="rId105" Type="http://schemas.openxmlformats.org/officeDocument/2006/relationships/font" Target="fonts/font11.fntdata"/><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9.fntdata"/><Relationship Id="rId108"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font" Target="fonts/font2.fntdata"/><Relationship Id="rId11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2.fntdata"/><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5.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73362024102585E-2"/>
          <c:y val="0"/>
          <c:w val="0.94894573117606817"/>
          <c:h val="0.89023634557009024"/>
        </c:manualLayout>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80266752"/>
        <c:axId val="80268288"/>
      </c:lineChart>
      <c:catAx>
        <c:axId val="80266752"/>
        <c:scaling>
          <c:orientation val="minMax"/>
        </c:scaling>
        <c:delete val="0"/>
        <c:axPos val="b"/>
        <c:majorTickMark val="out"/>
        <c:minorTickMark val="none"/>
        <c:tickLblPos val="nextTo"/>
        <c:crossAx val="80268288"/>
        <c:crosses val="autoZero"/>
        <c:auto val="1"/>
        <c:lblAlgn val="ctr"/>
        <c:lblOffset val="100"/>
        <c:noMultiLvlLbl val="0"/>
      </c:catAx>
      <c:valAx>
        <c:axId val="80268288"/>
        <c:scaling>
          <c:orientation val="minMax"/>
        </c:scaling>
        <c:delete val="1"/>
        <c:axPos val="l"/>
        <c:numFmt formatCode="General" sourceLinked="1"/>
        <c:majorTickMark val="out"/>
        <c:minorTickMark val="none"/>
        <c:tickLblPos val="nextTo"/>
        <c:crossAx val="8026675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D015DEAD-493F-45CE-AAE9-CD719F323645}" srcId="{37280AB1-95FF-42E8-94B7-DCF4D2A09A09}" destId="{8AF86F65-257F-4D4B-8F3E-9FA582CE5FAF}" srcOrd="0" destOrd="0" parTransId="{C45125E2-98D0-4EC3-AB7A-F16C57EC95B7}" sibTransId="{A1035C21-FDB7-4EAC-89CB-CA0A13638908}"/>
    <dgm:cxn modelId="{402F03A8-596F-4945-A753-B04B13BC92C1}" type="presOf" srcId="{83D561A4-503F-45B2-B21E-B4C0A921F900}" destId="{C4F96459-0667-46A5-8464-979D32A5AFC0}" srcOrd="0" destOrd="0" presId="urn:microsoft.com/office/officeart/2005/8/layout/venn1"/>
    <dgm:cxn modelId="{46E871AC-FB52-41CA-835E-EC263F56BA26}" type="presOf" srcId="{83D561A4-503F-45B2-B21E-B4C0A921F900}" destId="{B3DBAB2C-2BCB-4EFA-8EF8-288AFF90DBD0}" srcOrd="1" destOrd="0" presId="urn:microsoft.com/office/officeart/2005/8/layout/venn1"/>
    <dgm:cxn modelId="{6F2CB9F8-F17A-4D23-9807-F0314142718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AB0A2A4-669D-4BC8-A4DA-275E29ACBFE9}" type="presOf" srcId="{8AF86F65-257F-4D4B-8F3E-9FA582CE5FAF}" destId="{9833359F-7D17-45D4-8EB8-A5BB503C7C74}" srcOrd="1" destOrd="0" presId="urn:microsoft.com/office/officeart/2005/8/layout/venn1"/>
    <dgm:cxn modelId="{F192906C-C0A6-42E1-B862-D818539672B6}" type="presOf" srcId="{37280AB1-95FF-42E8-94B7-DCF4D2A09A09}" destId="{54AD1ADC-A634-4621-A4E4-473A7E172D0E}" srcOrd="0" destOrd="0" presId="urn:microsoft.com/office/officeart/2005/8/layout/venn1"/>
    <dgm:cxn modelId="{CB636287-8047-406B-9F98-4617E848F083}" type="presParOf" srcId="{54AD1ADC-A634-4621-A4E4-473A7E172D0E}" destId="{ED9FBEAD-8068-422C-B57A-30CFA25C3E76}" srcOrd="0" destOrd="0" presId="urn:microsoft.com/office/officeart/2005/8/layout/venn1"/>
    <dgm:cxn modelId="{2E1D2777-9CF4-4636-8CE7-260912737E0D}" type="presParOf" srcId="{54AD1ADC-A634-4621-A4E4-473A7E172D0E}" destId="{9833359F-7D17-45D4-8EB8-A5BB503C7C74}" srcOrd="1" destOrd="0" presId="urn:microsoft.com/office/officeart/2005/8/layout/venn1"/>
    <dgm:cxn modelId="{DC3B10AA-DD4D-4287-BF01-685E6EAD9359}" type="presParOf" srcId="{54AD1ADC-A634-4621-A4E4-473A7E172D0E}" destId="{C4F96459-0667-46A5-8464-979D32A5AFC0}" srcOrd="2" destOrd="0" presId="urn:microsoft.com/office/officeart/2005/8/layout/venn1"/>
    <dgm:cxn modelId="{A966FEC6-78B5-4AC8-808D-5E134355D790}"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6DF58B5C-A10F-4259-AF2B-84ECF3303252}"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9C965AE-F8D8-4E69-A152-D3CC9AD1AB63}" type="presOf" srcId="{83D561A4-503F-45B2-B21E-B4C0A921F900}" destId="{C4F96459-0667-46A5-8464-979D32A5AFC0}" srcOrd="0" destOrd="0" presId="urn:microsoft.com/office/officeart/2005/8/layout/venn1"/>
    <dgm:cxn modelId="{8D06E863-CE71-4C06-8728-14D7D3A7FDF7}" type="presOf" srcId="{83D561A4-503F-45B2-B21E-B4C0A921F900}" destId="{B3DBAB2C-2BCB-4EFA-8EF8-288AFF90DBD0}" srcOrd="1" destOrd="0" presId="urn:microsoft.com/office/officeart/2005/8/layout/venn1"/>
    <dgm:cxn modelId="{BAC3D09D-720D-48CC-927B-D040EC2235D3}"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6CDF7AED-6D59-4BF6-9CDA-12DF2DF0B86C}" type="presOf" srcId="{8AF86F65-257F-4D4B-8F3E-9FA582CE5FAF}" destId="{ED9FBEAD-8068-422C-B57A-30CFA25C3E76}" srcOrd="0" destOrd="0" presId="urn:microsoft.com/office/officeart/2005/8/layout/venn1"/>
    <dgm:cxn modelId="{D4946A5A-FD42-469A-A9D1-C1E49D8BD3EB}" type="presParOf" srcId="{54AD1ADC-A634-4621-A4E4-473A7E172D0E}" destId="{ED9FBEAD-8068-422C-B57A-30CFA25C3E76}" srcOrd="0" destOrd="0" presId="urn:microsoft.com/office/officeart/2005/8/layout/venn1"/>
    <dgm:cxn modelId="{A1776E88-A773-4583-BC27-F4D7BE346B66}" type="presParOf" srcId="{54AD1ADC-A634-4621-A4E4-473A7E172D0E}" destId="{9833359F-7D17-45D4-8EB8-A5BB503C7C74}" srcOrd="1" destOrd="0" presId="urn:microsoft.com/office/officeart/2005/8/layout/venn1"/>
    <dgm:cxn modelId="{593D8981-5AB7-4319-B72F-B5BBE8CD24E3}" type="presParOf" srcId="{54AD1ADC-A634-4621-A4E4-473A7E172D0E}" destId="{C4F96459-0667-46A5-8464-979D32A5AFC0}" srcOrd="2" destOrd="0" presId="urn:microsoft.com/office/officeart/2005/8/layout/venn1"/>
    <dgm:cxn modelId="{192E7C33-ADA5-48F1-9CCF-77A6D0F8AB77}"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A93A77E-67E8-49DB-BB0F-E7651D43D0CF}">
      <dgm:prSet custT="1"/>
      <dgm:spPr/>
      <dgm:t>
        <a:bodyPr/>
        <a:lstStyle/>
        <a:p>
          <a:pPr rtl="0"/>
          <a:r>
            <a:rPr lang="en-GB" sz="2800" dirty="0" smtClean="0"/>
            <a:t>Many, many data sources are surprisingly stable</a:t>
          </a:r>
          <a:endParaRPr lang="en-GB" sz="2800"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FC47F303-2A50-44D0-BC1F-423B45B4C10C}">
      <dgm:prSet custT="1"/>
      <dgm:spPr/>
      <dgm:t>
        <a:bodyPr/>
        <a:lstStyle/>
        <a:p>
          <a:pPr rtl="0"/>
          <a:r>
            <a:rPr lang="en-GB" sz="2800" dirty="0" smtClean="0"/>
            <a:t>Support “</a:t>
          </a:r>
          <a:r>
            <a:rPr lang="en-GB" sz="2800" dirty="0" smtClean="0"/>
            <a:t>invalidation signals” from providers at design-time</a:t>
          </a:r>
          <a:endParaRPr lang="en-GB" sz="2800"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custT="1"/>
      <dgm:spPr/>
      <dgm:t>
        <a:bodyPr/>
        <a:lstStyle/>
        <a:p>
          <a:pPr rtl="0"/>
          <a:r>
            <a:rPr lang="en-GB" sz="2800" dirty="0" smtClean="0"/>
            <a:t>Erasure makes compiled code much less fragile</a:t>
          </a:r>
          <a:endParaRPr lang="en-GB" sz="2800" dirty="0"/>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8C31310D-4B2C-4374-BF63-5A0E1F586325}">
      <dgm:prSet custT="1"/>
      <dgm:spPr/>
      <dgm:t>
        <a:bodyPr/>
        <a:lstStyle/>
        <a:p>
          <a:pPr rtl="0"/>
          <a:r>
            <a:rPr lang="en-GB" sz="2800" dirty="0" smtClean="0"/>
            <a:t>Some data sources support “snapshot dates” (c.f. </a:t>
          </a:r>
          <a:r>
            <a:rPr lang="en-GB" sz="2800" dirty="0" err="1" smtClean="0"/>
            <a:t>Datomic</a:t>
          </a:r>
          <a:r>
            <a:rPr lang="en-GB" sz="2800" dirty="0" smtClean="0"/>
            <a:t>, Freebase)</a:t>
          </a:r>
          <a:endParaRPr lang="en-GB" sz="2800" dirty="0"/>
        </a:p>
      </dgm:t>
    </dgm:pt>
    <dgm:pt modelId="{4A4D45A7-9929-4B44-B32F-BE43D96DAB41}" type="parTrans" cxnId="{F1AF84D4-D3B1-4505-A67C-81134E1DA001}">
      <dgm:prSet/>
      <dgm:spPr/>
      <dgm:t>
        <a:bodyPr/>
        <a:lstStyle/>
        <a:p>
          <a:endParaRPr lang="en-GB"/>
        </a:p>
      </dgm:t>
    </dgm:pt>
    <dgm:pt modelId="{8F04133B-A488-46CF-B513-A1018E79AAE7}" type="sibTrans" cxnId="{F1AF84D4-D3B1-4505-A67C-81134E1DA001}">
      <dgm:prSet/>
      <dgm:spPr/>
      <dgm:t>
        <a:bodyPr/>
        <a:lstStyle/>
        <a:p>
          <a:endParaRPr lang="en-GB"/>
        </a:p>
      </dgm:t>
    </dgm:pt>
    <dgm:pt modelId="{83080C48-768C-406C-A931-F48B59FEDF6F}">
      <dgm:prSet custT="1"/>
      <dgm:spPr/>
      <dgm:t>
        <a:bodyPr/>
        <a:lstStyle/>
        <a:p>
          <a:pPr rtl="0"/>
          <a:r>
            <a:rPr lang="en-GB" sz="2800" dirty="0" smtClean="0"/>
            <a:t>Data scripting has low exposure</a:t>
          </a:r>
          <a:endParaRPr lang="en-GB" sz="2800" dirty="0"/>
        </a:p>
      </dgm:t>
    </dgm:pt>
    <dgm:pt modelId="{E317A198-F04F-4EA4-BCCA-5FB8A9526B81}" type="parTrans" cxnId="{0A1B7940-A439-4E7E-9B84-C1FA9EFC519B}">
      <dgm:prSet/>
      <dgm:spPr/>
      <dgm:t>
        <a:bodyPr/>
        <a:lstStyle/>
        <a:p>
          <a:endParaRPr lang="en-GB"/>
        </a:p>
      </dgm:t>
    </dgm:pt>
    <dgm:pt modelId="{ECC8D5FD-F960-470A-81E7-5CFDCF01E24B}" type="sibTrans" cxnId="{0A1B7940-A439-4E7E-9B84-C1FA9EFC519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5">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pt>
    <dgm:pt modelId="{3EC0B6CA-20B2-4B6E-8C81-BF749EC767C7}" type="pres">
      <dgm:prSet presAssocID="{8C31310D-4B2C-4374-BF63-5A0E1F586325}" presName="parentText" presStyleLbl="node1" presStyleIdx="1" presStyleCnt="5">
        <dgm:presLayoutVars>
          <dgm:chMax val="0"/>
          <dgm:bulletEnabled val="1"/>
        </dgm:presLayoutVars>
      </dgm:prSet>
      <dgm:spPr/>
      <dgm:t>
        <a:bodyPr/>
        <a:lstStyle/>
        <a:p>
          <a:endParaRPr lang="en-GB"/>
        </a:p>
      </dgm:t>
    </dgm:pt>
    <dgm:pt modelId="{0F5E49CD-76CB-4B6E-8E93-37B5DDB287B1}" type="pres">
      <dgm:prSet presAssocID="{8F04133B-A488-46CF-B513-A1018E79AAE7}" presName="spacer" presStyleCnt="0"/>
      <dgm:spPr/>
    </dgm:pt>
    <dgm:pt modelId="{83270D6F-0311-4B57-9903-602F35763410}" type="pres">
      <dgm:prSet presAssocID="{83080C48-768C-406C-A931-F48B59FEDF6F}" presName="parentText" presStyleLbl="node1" presStyleIdx="2" presStyleCnt="5">
        <dgm:presLayoutVars>
          <dgm:chMax val="0"/>
          <dgm:bulletEnabled val="1"/>
        </dgm:presLayoutVars>
      </dgm:prSet>
      <dgm:spPr/>
      <dgm:t>
        <a:bodyPr/>
        <a:lstStyle/>
        <a:p>
          <a:endParaRPr lang="en-GB"/>
        </a:p>
      </dgm:t>
    </dgm:pt>
    <dgm:pt modelId="{588F19C9-3378-4B84-AE58-2FCC70CBE109}" type="pres">
      <dgm:prSet presAssocID="{ECC8D5FD-F960-470A-81E7-5CFDCF01E24B}" presName="spacer" presStyleCnt="0"/>
      <dgm:spPr/>
    </dgm:pt>
    <dgm:pt modelId="{952C8B6B-DE06-4032-8B30-24461EF83ABC}" type="pres">
      <dgm:prSet presAssocID="{FC47F303-2A50-44D0-BC1F-423B45B4C10C}" presName="parentText" presStyleLbl="node1" presStyleIdx="3" presStyleCnt="5">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pt>
    <dgm:pt modelId="{C4B4B460-90BC-4020-976D-E21F29538728}" type="pres">
      <dgm:prSet presAssocID="{A95C62DA-C173-4AF3-B09F-32DEBE972937}" presName="parentText" presStyleLbl="node1" presStyleIdx="4" presStyleCnt="5">
        <dgm:presLayoutVars>
          <dgm:chMax val="0"/>
          <dgm:bulletEnabled val="1"/>
        </dgm:presLayoutVars>
      </dgm:prSet>
      <dgm:spPr/>
      <dgm:t>
        <a:bodyPr/>
        <a:lstStyle/>
        <a:p>
          <a:endParaRPr lang="en-GB"/>
        </a:p>
      </dgm:t>
    </dgm:pt>
  </dgm:ptLst>
  <dgm:cxnLst>
    <dgm:cxn modelId="{D52D44AD-C25A-4FBB-9D53-DBFBD0C48FE1}" srcId="{6AFC51F7-154E-42AA-A1E2-D7E3FFB16ED8}" destId="{FC47F303-2A50-44D0-BC1F-423B45B4C10C}" srcOrd="3" destOrd="0" parTransId="{29DE62B6-7BED-4FA8-B152-B2E8F3D960ED}" sibTransId="{717900E6-69DF-41E7-AD6D-61E409AFAABE}"/>
    <dgm:cxn modelId="{317C7655-6160-451C-9C84-7B2E9E7C58D3}" type="presOf" srcId="{8C31310D-4B2C-4374-BF63-5A0E1F586325}" destId="{3EC0B6CA-20B2-4B6E-8C81-BF749EC767C7}" srcOrd="0" destOrd="0" presId="urn:microsoft.com/office/officeart/2005/8/layout/vList2"/>
    <dgm:cxn modelId="{17EFD7DD-DC03-422D-B20D-7A885BFB8694}" type="presOf" srcId="{6AFC51F7-154E-42AA-A1E2-D7E3FFB16ED8}" destId="{A0AE8BE7-D909-44C1-B8B3-58814B81B6E6}" srcOrd="0" destOrd="0" presId="urn:microsoft.com/office/officeart/2005/8/layout/vList2"/>
    <dgm:cxn modelId="{3F939043-FEDF-43A5-A89F-77D7DE5788E6}" type="presOf" srcId="{8A93A77E-67E8-49DB-BB0F-E7651D43D0CF}" destId="{7CC0CDA4-0807-4E5C-91EB-D5B5AAD880F7}" srcOrd="0" destOrd="0" presId="urn:microsoft.com/office/officeart/2005/8/layout/vList2"/>
    <dgm:cxn modelId="{5CB5E85F-FE74-4558-96AE-860971CDF7D8}" type="presOf" srcId="{A95C62DA-C173-4AF3-B09F-32DEBE972937}" destId="{C4B4B460-90BC-4020-976D-E21F29538728}" srcOrd="0" destOrd="0" presId="urn:microsoft.com/office/officeart/2005/8/layout/vList2"/>
    <dgm:cxn modelId="{3CE1ED72-ECD9-4D93-807B-FDEA50BE5001}" type="presOf" srcId="{FC47F303-2A50-44D0-BC1F-423B45B4C10C}" destId="{952C8B6B-DE06-4032-8B30-24461EF83ABC}" srcOrd="0" destOrd="0" presId="urn:microsoft.com/office/officeart/2005/8/layout/vList2"/>
    <dgm:cxn modelId="{E5337E8F-0255-46AE-AB7E-9CFE6285252B}" srcId="{6AFC51F7-154E-42AA-A1E2-D7E3FFB16ED8}" destId="{A95C62DA-C173-4AF3-B09F-32DEBE972937}" srcOrd="4" destOrd="0" parTransId="{23E4132F-6458-439E-AF33-D5F3E599AFEE}" sibTransId="{61984C22-1514-4206-9898-FF5E68D1D267}"/>
    <dgm:cxn modelId="{ACCFA087-355F-4D1F-8FF6-4572633BB5E6}" srcId="{6AFC51F7-154E-42AA-A1E2-D7E3FFB16ED8}" destId="{8A93A77E-67E8-49DB-BB0F-E7651D43D0CF}" srcOrd="0" destOrd="0" parTransId="{42F238E0-2F5A-4DC9-B6F1-6552378DFB36}" sibTransId="{6AB25F0F-3AAA-40A9-9A4D-E8C2957A1241}"/>
    <dgm:cxn modelId="{C4701F6E-7874-4480-91BD-5CA5A15C85E6}" type="presOf" srcId="{83080C48-768C-406C-A931-F48B59FEDF6F}" destId="{83270D6F-0311-4B57-9903-602F35763410}" srcOrd="0" destOrd="0" presId="urn:microsoft.com/office/officeart/2005/8/layout/vList2"/>
    <dgm:cxn modelId="{F1AF84D4-D3B1-4505-A67C-81134E1DA001}" srcId="{6AFC51F7-154E-42AA-A1E2-D7E3FFB16ED8}" destId="{8C31310D-4B2C-4374-BF63-5A0E1F586325}" srcOrd="1" destOrd="0" parTransId="{4A4D45A7-9929-4B44-B32F-BE43D96DAB41}" sibTransId="{8F04133B-A488-46CF-B513-A1018E79AAE7}"/>
    <dgm:cxn modelId="{0A1B7940-A439-4E7E-9B84-C1FA9EFC519B}" srcId="{6AFC51F7-154E-42AA-A1E2-D7E3FFB16ED8}" destId="{83080C48-768C-406C-A931-F48B59FEDF6F}" srcOrd="2" destOrd="0" parTransId="{E317A198-F04F-4EA4-BCCA-5FB8A9526B81}" sibTransId="{ECC8D5FD-F960-470A-81E7-5CFDCF01E24B}"/>
    <dgm:cxn modelId="{E3543216-EE25-48CF-AD9E-E2BF94D324D1}" type="presParOf" srcId="{A0AE8BE7-D909-44C1-B8B3-58814B81B6E6}" destId="{7CC0CDA4-0807-4E5C-91EB-D5B5AAD880F7}" srcOrd="0" destOrd="0" presId="urn:microsoft.com/office/officeart/2005/8/layout/vList2"/>
    <dgm:cxn modelId="{FFFD63B1-D2E8-4558-9F18-4FAAC4D997E1}" type="presParOf" srcId="{A0AE8BE7-D909-44C1-B8B3-58814B81B6E6}" destId="{2E682498-4ED3-4D3D-BC35-3673C4161A83}" srcOrd="1" destOrd="0" presId="urn:microsoft.com/office/officeart/2005/8/layout/vList2"/>
    <dgm:cxn modelId="{0DF0CE7B-A9A2-4C19-BE95-562959A0AE88}" type="presParOf" srcId="{A0AE8BE7-D909-44C1-B8B3-58814B81B6E6}" destId="{3EC0B6CA-20B2-4B6E-8C81-BF749EC767C7}" srcOrd="2" destOrd="0" presId="urn:microsoft.com/office/officeart/2005/8/layout/vList2"/>
    <dgm:cxn modelId="{362A2204-09D6-4630-8BB1-E46211753E28}" type="presParOf" srcId="{A0AE8BE7-D909-44C1-B8B3-58814B81B6E6}" destId="{0F5E49CD-76CB-4B6E-8E93-37B5DDB287B1}" srcOrd="3" destOrd="0" presId="urn:microsoft.com/office/officeart/2005/8/layout/vList2"/>
    <dgm:cxn modelId="{EF401D71-939B-4E43-BC0F-EEB2CFC5F0EC}" type="presParOf" srcId="{A0AE8BE7-D909-44C1-B8B3-58814B81B6E6}" destId="{83270D6F-0311-4B57-9903-602F35763410}" srcOrd="4" destOrd="0" presId="urn:microsoft.com/office/officeart/2005/8/layout/vList2"/>
    <dgm:cxn modelId="{F45D31E2-D685-4B56-B237-25C4C4D01B90}" type="presParOf" srcId="{A0AE8BE7-D909-44C1-B8B3-58814B81B6E6}" destId="{588F19C9-3378-4B84-AE58-2FCC70CBE109}" srcOrd="5" destOrd="0" presId="urn:microsoft.com/office/officeart/2005/8/layout/vList2"/>
    <dgm:cxn modelId="{EAC43E39-535D-478B-9BE5-0468E6777FC2}" type="presParOf" srcId="{A0AE8BE7-D909-44C1-B8B3-58814B81B6E6}" destId="{952C8B6B-DE06-4032-8B30-24461EF83ABC}" srcOrd="6" destOrd="0" presId="urn:microsoft.com/office/officeart/2005/8/layout/vList2"/>
    <dgm:cxn modelId="{C5738C1D-F19E-4C45-BF20-E6F1F376FD1A}" type="presParOf" srcId="{A0AE8BE7-D909-44C1-B8B3-58814B81B6E6}" destId="{84BB2E9C-FC7E-4F4C-B3BE-F1B10303220E}" srcOrd="7" destOrd="0" presId="urn:microsoft.com/office/officeart/2005/8/layout/vList2"/>
    <dgm:cxn modelId="{E70AFDD6-A03D-4DF1-9429-4521B9771958}" type="presParOf" srcId="{A0AE8BE7-D909-44C1-B8B3-58814B81B6E6}" destId="{C4B4B460-90BC-4020-976D-E21F2953872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baseline="0" dirty="0" smtClean="0"/>
            <a:t>Ur</a:t>
          </a:r>
          <a:endParaRPr lang="en-GB" dirty="0"/>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b="0" baseline="0" dirty="0" err="1" smtClean="0"/>
            <a:t>Gosu</a:t>
          </a:r>
          <a:endParaRPr lang="en-GB" dirty="0"/>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err="1" smtClean="0"/>
            <a:t>Scala</a:t>
          </a:r>
          <a:r>
            <a:rPr lang="en-GB" b="0" baseline="0" dirty="0" smtClean="0"/>
            <a:t> Type Macros</a:t>
          </a:r>
          <a:endParaRPr lang="en-GB" dirty="0"/>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smtClean="0"/>
            <a:t>Scheme/Lisp Macros</a:t>
          </a:r>
          <a:endParaRPr lang="en-GB" dirty="0"/>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61079F37-9AE9-47E6-8E60-C0949B4955D1}">
      <dgm:prSet/>
      <dgm:spPr/>
      <dgm:t>
        <a:bodyPr/>
        <a:lstStyle/>
        <a:p>
          <a:pPr rtl="0"/>
          <a:r>
            <a:rPr lang="en-GB" b="0" baseline="0" dirty="0" err="1" smtClean="0"/>
            <a:t>Idris</a:t>
          </a:r>
          <a:endParaRPr lang="en-GB" dirty="0"/>
        </a:p>
      </dgm:t>
    </dgm:pt>
    <dgm:pt modelId="{CB4CB453-059D-4EFD-B4E9-0BF0EF0EC8CF}" type="parTrans" cxnId="{09303F7A-8CEB-473F-9289-57EA2F4C78A4}">
      <dgm:prSet/>
      <dgm:spPr/>
      <dgm:t>
        <a:bodyPr/>
        <a:lstStyle/>
        <a:p>
          <a:endParaRPr lang="en-GB"/>
        </a:p>
      </dgm:t>
    </dgm:pt>
    <dgm:pt modelId="{65F23361-BB49-47D5-AC00-B21149F73B67}" type="sibTrans" cxnId="{09303F7A-8CEB-473F-9289-57EA2F4C78A4}">
      <dgm:prSet/>
      <dgm:spPr/>
      <dgm:t>
        <a:bodyPr/>
        <a:lstStyle/>
        <a:p>
          <a:endParaRPr lang="en-GB"/>
        </a:p>
      </dgm:t>
    </dgm:pt>
    <dgm:pt modelId="{484690F6-1815-43F5-ACE8-A23AA34D46ED}">
      <dgm:prSet/>
      <dgm:spPr/>
      <dgm:t>
        <a:bodyPr/>
        <a:lstStyle/>
        <a:p>
          <a:pPr rtl="0"/>
          <a:r>
            <a:rPr lang="en-GB" b="0" baseline="0" smtClean="0"/>
            <a:t>Template </a:t>
          </a:r>
          <a:r>
            <a:rPr lang="en-GB" b="0" baseline="0" dirty="0" smtClean="0"/>
            <a:t>Haskell</a:t>
          </a:r>
          <a:endParaRPr lang="en-GB" dirty="0"/>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1AF8812B-9E02-4F08-9723-B824138D94F0}">
      <dgm:prSet/>
      <dgm:spPr/>
      <dgm:t>
        <a:bodyPr/>
        <a:lstStyle/>
        <a:p>
          <a:pPr rtl="0"/>
          <a:r>
            <a:rPr lang="en-GB" dirty="0" smtClean="0"/>
            <a:t>…</a:t>
          </a:r>
          <a:endParaRPr lang="en-GB" dirty="0"/>
        </a:p>
      </dgm:t>
    </dgm:pt>
    <dgm:pt modelId="{81EA56B2-2B9E-4DCA-A8A0-76DACB793A88}" type="sibTrans" cxnId="{4ACBE816-6582-4E70-8986-FD20A678F5C7}">
      <dgm:prSet/>
      <dgm:spPr/>
      <dgm:t>
        <a:bodyPr/>
        <a:lstStyle/>
        <a:p>
          <a:endParaRPr lang="en-GB"/>
        </a:p>
      </dgm:t>
    </dgm:pt>
    <dgm:pt modelId="{C2D2D9C4-E86F-4FC5-BC43-E76543520488}" type="parTrans" cxnId="{4ACBE816-6582-4E70-8986-FD20A678F5C7}">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7">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7">
        <dgm:presLayoutVars>
          <dgm:bulletEnabled val="1"/>
        </dgm:presLayoutVars>
      </dgm:prSet>
      <dgm:spPr/>
      <dgm:t>
        <a:bodyPr/>
        <a:lstStyle/>
        <a:p>
          <a:endParaRPr lang="en-GB"/>
        </a:p>
      </dgm:t>
    </dgm:pt>
    <dgm:pt modelId="{D7EC0458-4868-49B3-8CB8-D0BBEC51A6E1}" type="pres">
      <dgm:prSet presAssocID="{069FE3A8-D97C-48DB-96A2-89660C6109A7}" presName="sibTrans" presStyleCnt="0"/>
      <dgm:spPr/>
    </dgm:pt>
    <dgm:pt modelId="{03DF18D3-7E95-4346-9BB3-71AB27DE435C}" type="pres">
      <dgm:prSet presAssocID="{16AD00E4-6B2C-48E3-9B25-E3356812D19B}" presName="node" presStyleLbl="node1" presStyleIdx="2" presStyleCnt="7">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3" presStyleCnt="7">
        <dgm:presLayoutVars>
          <dgm:bulletEnabled val="1"/>
        </dgm:presLayoutVars>
      </dgm:prSet>
      <dgm:spPr/>
      <dgm:t>
        <a:bodyPr/>
        <a:lstStyle/>
        <a:p>
          <a:endParaRPr lang="en-GB"/>
        </a:p>
      </dgm:t>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4" presStyleCnt="7">
        <dgm:presLayoutVars>
          <dgm:bulletEnabled val="1"/>
        </dgm:presLayoutVars>
      </dgm:prSet>
      <dgm:spPr/>
      <dgm:t>
        <a:bodyPr/>
        <a:lstStyle/>
        <a:p>
          <a:endParaRPr lang="en-GB"/>
        </a:p>
      </dgm:t>
    </dgm:pt>
    <dgm:pt modelId="{3C67E64E-5097-42AD-BF02-C8EE6BD55DF8}" type="pres">
      <dgm:prSet presAssocID="{95CFC558-E73E-4C0E-B4AE-A129CB4B7CC6}" presName="sibTrans" presStyleCnt="0"/>
      <dgm:spPr/>
    </dgm:pt>
    <dgm:pt modelId="{EAAEAE1A-2744-49BE-B2C0-863C5167C0EB}" type="pres">
      <dgm:prSet presAssocID="{61079F37-9AE9-47E6-8E60-C0949B4955D1}" presName="node" presStyleLbl="node1" presStyleIdx="5" presStyleCnt="7">
        <dgm:presLayoutVars>
          <dgm:bulletEnabled val="1"/>
        </dgm:presLayoutVars>
      </dgm:prSet>
      <dgm:spPr/>
      <dgm:t>
        <a:bodyPr/>
        <a:lstStyle/>
        <a:p>
          <a:endParaRPr lang="en-GB"/>
        </a:p>
      </dgm:t>
    </dgm:pt>
    <dgm:pt modelId="{4D261B98-C7CE-4E26-9F43-3C714559587E}" type="pres">
      <dgm:prSet presAssocID="{65F23361-BB49-47D5-AC00-B21149F73B67}" presName="sibTrans" presStyleCnt="0"/>
      <dgm:spPr/>
    </dgm:pt>
    <dgm:pt modelId="{B21E0C85-EE71-4126-A821-C25CC485DD03}" type="pres">
      <dgm:prSet presAssocID="{1AF8812B-9E02-4F08-9723-B824138D94F0}" presName="node" presStyleLbl="node1" presStyleIdx="6" presStyleCnt="7">
        <dgm:presLayoutVars>
          <dgm:bulletEnabled val="1"/>
        </dgm:presLayoutVars>
      </dgm:prSet>
      <dgm:spPr/>
      <dgm:t>
        <a:bodyPr/>
        <a:lstStyle/>
        <a:p>
          <a:endParaRPr lang="en-GB"/>
        </a:p>
      </dgm:t>
    </dgm:pt>
  </dgm:ptLst>
  <dgm:cxnLst>
    <dgm:cxn modelId="{3C45F637-80B1-471D-AD2E-FC6E72AB5FA8}" srcId="{34E93DDE-D099-4CA2-863C-7319E600DBE4}" destId="{484690F6-1815-43F5-ACE8-A23AA34D46ED}" srcOrd="3" destOrd="0" parTransId="{15CC8523-8E62-4F40-8F04-5969A424E8A9}" sibTransId="{7DFE9C92-C9AD-45B7-98D9-DDFEFEE3EF52}"/>
    <dgm:cxn modelId="{99CC3B11-1E2B-4399-9F08-487E71184943}" type="presOf" srcId="{484690F6-1815-43F5-ACE8-A23AA34D46ED}" destId="{13CBD19E-C121-486B-BB26-96059C7690C6}" srcOrd="0" destOrd="0" presId="urn:microsoft.com/office/officeart/2005/8/layout/default"/>
    <dgm:cxn modelId="{30DC7A3B-044F-4647-BD3F-AEC9D9C56027}" srcId="{34E93DDE-D099-4CA2-863C-7319E600DBE4}" destId="{16AD00E4-6B2C-48E3-9B25-E3356812D19B}" srcOrd="2" destOrd="0" parTransId="{A8089564-5166-40A2-AD1F-9FB8D10F5E2A}" sibTransId="{698B9429-D765-4282-8D46-4FB5A08F9990}"/>
    <dgm:cxn modelId="{B4295754-2269-4BC6-A779-B212DB9B5565}" type="presOf" srcId="{34E93DDE-D099-4CA2-863C-7319E600DBE4}" destId="{84BBAD3E-47E3-429D-AF91-8056E7C916A7}" srcOrd="0" destOrd="0" presId="urn:microsoft.com/office/officeart/2005/8/layout/default"/>
    <dgm:cxn modelId="{B992A929-AA19-4BAF-97FB-3E60CD292815}" type="presOf" srcId="{16AD00E4-6B2C-48E3-9B25-E3356812D19B}" destId="{03DF18D3-7E95-4346-9BB3-71AB27DE435C}" srcOrd="0" destOrd="0" presId="urn:microsoft.com/office/officeart/2005/8/layout/default"/>
    <dgm:cxn modelId="{2593BDE3-3DDA-49AA-8BEF-2F4D68E5FC4D}" type="presOf" srcId="{99DDF2FC-920D-4C4D-9879-581E042ED7BA}" destId="{5DBDC61F-9554-4F83-A359-6FE8F2984F77}" srcOrd="0" destOrd="0" presId="urn:microsoft.com/office/officeart/2005/8/layout/default"/>
    <dgm:cxn modelId="{BC903742-F7CE-4EC1-A34C-050B7E3095F0}" srcId="{34E93DDE-D099-4CA2-863C-7319E600DBE4}" destId="{1213B70D-A584-4C52-93B4-10193FDDA19B}" srcOrd="1" destOrd="0" parTransId="{6597C9FA-D024-4A8D-A4FA-A5D862D61297}" sibTransId="{069FE3A8-D97C-48DB-96A2-89660C6109A7}"/>
    <dgm:cxn modelId="{240B3212-53F6-4193-8A67-B79D1ECDE34A}" type="presOf" srcId="{61079F37-9AE9-47E6-8E60-C0949B4955D1}" destId="{EAAEAE1A-2744-49BE-B2C0-863C5167C0EB}" srcOrd="0" destOrd="0" presId="urn:microsoft.com/office/officeart/2005/8/layout/default"/>
    <dgm:cxn modelId="{9F29CB1B-A662-4AF8-8059-09D8DD70D027}" type="presOf" srcId="{44FB6709-E0F9-4D19-86F6-1E43D09DDEAF}" destId="{6106473F-7DBE-41AF-AA48-1851D89FE089}" srcOrd="0" destOrd="0" presId="urn:microsoft.com/office/officeart/2005/8/layout/default"/>
    <dgm:cxn modelId="{EEAE37B2-ECBA-4C14-AFA7-307B23A6C78C}" srcId="{34E93DDE-D099-4CA2-863C-7319E600DBE4}" destId="{44FB6709-E0F9-4D19-86F6-1E43D09DDEAF}" srcOrd="4" destOrd="0" parTransId="{A92B264E-416E-4075-8FD1-2CFFAB4BAD71}" sibTransId="{95CFC558-E73E-4C0E-B4AE-A129CB4B7CC6}"/>
    <dgm:cxn modelId="{E5E9DD23-8605-4827-AEB0-54CB6301397A}" type="presOf" srcId="{1AF8812B-9E02-4F08-9723-B824138D94F0}" destId="{B21E0C85-EE71-4126-A821-C25CC485DD03}" srcOrd="0" destOrd="0" presId="urn:microsoft.com/office/officeart/2005/8/layout/default"/>
    <dgm:cxn modelId="{09303F7A-8CEB-473F-9289-57EA2F4C78A4}" srcId="{34E93DDE-D099-4CA2-863C-7319E600DBE4}" destId="{61079F37-9AE9-47E6-8E60-C0949B4955D1}" srcOrd="5" destOrd="0" parTransId="{CB4CB453-059D-4EFD-B4E9-0BF0EF0EC8CF}" sibTransId="{65F23361-BB49-47D5-AC00-B21149F73B67}"/>
    <dgm:cxn modelId="{4ACBE816-6582-4E70-8986-FD20A678F5C7}" srcId="{34E93DDE-D099-4CA2-863C-7319E600DBE4}" destId="{1AF8812B-9E02-4F08-9723-B824138D94F0}" srcOrd="6" destOrd="0" parTransId="{C2D2D9C4-E86F-4FC5-BC43-E76543520488}" sibTransId="{81EA56B2-2B9E-4DCA-A8A0-76DACB793A88}"/>
    <dgm:cxn modelId="{7FA12739-6119-4CCB-B338-9564E39FC446}" srcId="{34E93DDE-D099-4CA2-863C-7319E600DBE4}" destId="{99DDF2FC-920D-4C4D-9879-581E042ED7BA}" srcOrd="0" destOrd="0" parTransId="{EDBBF7CC-4D1D-4EDD-B9E3-9266AC4669D3}" sibTransId="{E1578FFA-F8D4-48C3-B907-9BA312267A07}"/>
    <dgm:cxn modelId="{451873FF-07D1-40CA-87EA-6DE5A180E38F}" type="presOf" srcId="{1213B70D-A584-4C52-93B4-10193FDDA19B}" destId="{9BF57B96-B661-4424-BCCA-8A907CCB3569}" srcOrd="0" destOrd="0" presId="urn:microsoft.com/office/officeart/2005/8/layout/default"/>
    <dgm:cxn modelId="{AF300D80-F77C-45BD-832E-26C4D15039E3}" type="presParOf" srcId="{84BBAD3E-47E3-429D-AF91-8056E7C916A7}" destId="{5DBDC61F-9554-4F83-A359-6FE8F2984F77}" srcOrd="0" destOrd="0" presId="urn:microsoft.com/office/officeart/2005/8/layout/default"/>
    <dgm:cxn modelId="{779C1F8B-3E19-4C3D-8AE6-07D4C09D7978}" type="presParOf" srcId="{84BBAD3E-47E3-429D-AF91-8056E7C916A7}" destId="{8434AF5F-A31D-4FF4-8F5A-458E6D8F3588}" srcOrd="1" destOrd="0" presId="urn:microsoft.com/office/officeart/2005/8/layout/default"/>
    <dgm:cxn modelId="{2F6BC4A1-1A01-42BC-9C3D-9EC1C00ED0B7}" type="presParOf" srcId="{84BBAD3E-47E3-429D-AF91-8056E7C916A7}" destId="{9BF57B96-B661-4424-BCCA-8A907CCB3569}" srcOrd="2" destOrd="0" presId="urn:microsoft.com/office/officeart/2005/8/layout/default"/>
    <dgm:cxn modelId="{FCBF8F67-8844-4797-9488-82755182B072}" type="presParOf" srcId="{84BBAD3E-47E3-429D-AF91-8056E7C916A7}" destId="{D7EC0458-4868-49B3-8CB8-D0BBEC51A6E1}" srcOrd="3" destOrd="0" presId="urn:microsoft.com/office/officeart/2005/8/layout/default"/>
    <dgm:cxn modelId="{4156F72C-9DE5-4D8E-944E-AEE2814837D7}" type="presParOf" srcId="{84BBAD3E-47E3-429D-AF91-8056E7C916A7}" destId="{03DF18D3-7E95-4346-9BB3-71AB27DE435C}" srcOrd="4" destOrd="0" presId="urn:microsoft.com/office/officeart/2005/8/layout/default"/>
    <dgm:cxn modelId="{39AF8CE6-1066-4094-B87F-F43FA35C2A9B}" type="presParOf" srcId="{84BBAD3E-47E3-429D-AF91-8056E7C916A7}" destId="{3265C4AD-5AA2-4080-99F2-74CBE06D22C1}" srcOrd="5" destOrd="0" presId="urn:microsoft.com/office/officeart/2005/8/layout/default"/>
    <dgm:cxn modelId="{B5D6FA21-CD5F-4938-BF11-5675117819F5}" type="presParOf" srcId="{84BBAD3E-47E3-429D-AF91-8056E7C916A7}" destId="{13CBD19E-C121-486B-BB26-96059C7690C6}" srcOrd="6" destOrd="0" presId="urn:microsoft.com/office/officeart/2005/8/layout/default"/>
    <dgm:cxn modelId="{8EE4C5EB-9AAC-40D8-A7AD-6D23195AF84D}" type="presParOf" srcId="{84BBAD3E-47E3-429D-AF91-8056E7C916A7}" destId="{CD958D3D-41AB-4A39-AB6D-1858BC140DAD}" srcOrd="7" destOrd="0" presId="urn:microsoft.com/office/officeart/2005/8/layout/default"/>
    <dgm:cxn modelId="{8EC98AB1-2DBF-41D9-A4E8-EB06BAD6782A}" type="presParOf" srcId="{84BBAD3E-47E3-429D-AF91-8056E7C916A7}" destId="{6106473F-7DBE-41AF-AA48-1851D89FE089}" srcOrd="8" destOrd="0" presId="urn:microsoft.com/office/officeart/2005/8/layout/default"/>
    <dgm:cxn modelId="{004463D9-50F8-45C0-8892-3F91C78B78B5}" type="presParOf" srcId="{84BBAD3E-47E3-429D-AF91-8056E7C916A7}" destId="{3C67E64E-5097-42AD-BF02-C8EE6BD55DF8}" srcOrd="9" destOrd="0" presId="urn:microsoft.com/office/officeart/2005/8/layout/default"/>
    <dgm:cxn modelId="{BB694EAD-85FC-4131-80C5-7FC2B994D2B5}" type="presParOf" srcId="{84BBAD3E-47E3-429D-AF91-8056E7C916A7}" destId="{EAAEAE1A-2744-49BE-B2C0-863C5167C0EB}" srcOrd="10" destOrd="0" presId="urn:microsoft.com/office/officeart/2005/8/layout/default"/>
    <dgm:cxn modelId="{7C927D86-0D7A-49E5-A396-BEAC8F5E078C}" type="presParOf" srcId="{84BBAD3E-47E3-429D-AF91-8056E7C916A7}" destId="{4D261B98-C7CE-4E26-9F43-3C714559587E}" srcOrd="11" destOrd="0" presId="urn:microsoft.com/office/officeart/2005/8/layout/default"/>
    <dgm:cxn modelId="{9749E636-598A-48D7-85BB-368CF57C871C}" type="presParOf" srcId="{84BBAD3E-47E3-429D-AF91-8056E7C916A7}" destId="{B21E0C85-EE71-4126-A821-C25CC485DD03}"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needs us. We’re hitting the limit with e and 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t>
        <a:bodyPr/>
        <a:lstStyle/>
        <a:p>
          <a:endParaRPr lang="en-GB"/>
        </a:p>
      </dgm:t>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t>
        <a:bodyPr/>
        <a:lstStyle/>
        <a:p>
          <a:endParaRPr lang="en-GB"/>
        </a:p>
      </dgm:t>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t>
        <a:bodyPr/>
        <a:lstStyle/>
        <a:p>
          <a:endParaRPr lang="en-GB"/>
        </a:p>
      </dgm:t>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t>
        <a:bodyPr/>
        <a:lstStyle/>
        <a:p>
          <a:endParaRPr lang="en-GB"/>
        </a:p>
      </dgm:t>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t>
        <a:bodyPr/>
        <a:lstStyle/>
        <a:p>
          <a:endParaRPr lang="en-GB"/>
        </a:p>
      </dgm:t>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692F8796-7020-422D-B5AE-73F30EBA3D7A}" type="presOf" srcId="{BB251E8F-CED2-4140-A3EC-9DE54012E1C8}" destId="{2B9C4F42-7270-4926-91A5-B0F02BC89C9E}" srcOrd="0" destOrd="0" presId="urn:microsoft.com/office/officeart/2005/8/layout/default"/>
    <dgm:cxn modelId="{4F8C4C0E-53F2-4409-8EA0-F48544486122}" type="presOf" srcId="{D7B7C21B-228A-454B-BF53-EDD95EF70A4A}" destId="{5C889AEA-E0C2-4FF9-A34D-CA456FDB903E}"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6A820C13-9423-4219-B72B-71A09871D698}" srcId="{21359CA4-5CB5-40B5-A7A7-DDC5B2B667EB}" destId="{2CA5F6CE-2EAA-4812-99FC-45B0E7658969}" srcOrd="0" destOrd="0" parTransId="{4AA2465D-6F25-4B6E-85EF-1AB849F3D45E}" sibTransId="{45CF8590-350E-4102-90CE-8CBE2423B11E}"/>
    <dgm:cxn modelId="{FCC4825A-BAC6-43CC-8CFE-D9E89E33B9D5}" srcId="{21359CA4-5CB5-40B5-A7A7-DDC5B2B667EB}" destId="{D7B7C21B-228A-454B-BF53-EDD95EF70A4A}" srcOrd="1" destOrd="0" parTransId="{AF4780D3-47F7-4FEB-ABF7-60B4D358BE84}" sibTransId="{C86193E2-A22A-427C-B895-6E1CF920BCA2}"/>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A425F5AC-2459-4E4D-936F-4C491EB176CE}" type="presOf" srcId="{21359CA4-5CB5-40B5-A7A7-DDC5B2B667EB}" destId="{FD22585E-ECBA-4F13-BAE7-FFE3199AA196}" srcOrd="0" destOrd="0" presId="urn:microsoft.com/office/officeart/2005/8/layout/default"/>
    <dgm:cxn modelId="{B3DD930B-0052-46E8-A302-802DB67443B1}" type="presOf" srcId="{B851EE23-E5BA-470D-BBB7-3A5D8F2769BF}" destId="{BB6560F0-5737-4155-83E0-F00762C15097}" srcOrd="0" destOrd="0" presId="urn:microsoft.com/office/officeart/2005/8/layout/default"/>
    <dgm:cxn modelId="{854BA78C-7228-4608-B4F7-4810CD5865DB}" type="presOf" srcId="{B98397F7-F227-4888-A916-AE6498B56EE8}" destId="{02636C2B-1A91-4E5F-9560-97738B72DA61}" srcOrd="0" destOrd="0" presId="urn:microsoft.com/office/officeart/2005/8/layout/default"/>
    <dgm:cxn modelId="{5845BC6B-D3E3-47D1-B9D4-BEA0A1C6C1F0}" type="presOf" srcId="{5B0A3E79-ABA6-4601-B4C6-872B13FC87FE}" destId="{95717ED0-058B-40A8-AEF1-D8763A5D87CC}"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0E4DFB03-B639-4EE7-8687-C82888D7E16E}" type="presOf" srcId="{2CA5F6CE-2EAA-4812-99FC-45B0E7658969}" destId="{90D238AF-8111-48F4-87D0-8513B6795E16}" srcOrd="0" destOrd="0" presId="urn:microsoft.com/office/officeart/2005/8/layout/default"/>
    <dgm:cxn modelId="{B0EF6911-82F3-49CE-A50D-F98A6A523C3A}" type="presParOf" srcId="{FD22585E-ECBA-4F13-BAE7-FFE3199AA196}" destId="{90D238AF-8111-48F4-87D0-8513B6795E16}" srcOrd="0" destOrd="0" presId="urn:microsoft.com/office/officeart/2005/8/layout/default"/>
    <dgm:cxn modelId="{58B5A67D-F662-428B-ACD0-B426148CA34E}" type="presParOf" srcId="{FD22585E-ECBA-4F13-BAE7-FFE3199AA196}" destId="{425954A1-7EF5-4111-96F6-D85A1BEF1C2C}" srcOrd="1" destOrd="0" presId="urn:microsoft.com/office/officeart/2005/8/layout/default"/>
    <dgm:cxn modelId="{D39A8064-08FC-40D2-898B-070FE6FAD059}" type="presParOf" srcId="{FD22585E-ECBA-4F13-BAE7-FFE3199AA196}" destId="{5C889AEA-E0C2-4FF9-A34D-CA456FDB903E}" srcOrd="2" destOrd="0" presId="urn:microsoft.com/office/officeart/2005/8/layout/default"/>
    <dgm:cxn modelId="{723B2B35-3015-4FF9-B716-DE733BED09E4}" type="presParOf" srcId="{FD22585E-ECBA-4F13-BAE7-FFE3199AA196}" destId="{5AD9FCEB-B008-4923-92B3-8CB45DF93563}" srcOrd="3" destOrd="0" presId="urn:microsoft.com/office/officeart/2005/8/layout/default"/>
    <dgm:cxn modelId="{61D948CC-3065-4584-A414-C6C24E082F7E}" type="presParOf" srcId="{FD22585E-ECBA-4F13-BAE7-FFE3199AA196}" destId="{BB6560F0-5737-4155-83E0-F00762C15097}" srcOrd="4" destOrd="0" presId="urn:microsoft.com/office/officeart/2005/8/layout/default"/>
    <dgm:cxn modelId="{E8913423-887C-4F06-8B1B-4F56F5E971FC}" type="presParOf" srcId="{FD22585E-ECBA-4F13-BAE7-FFE3199AA196}" destId="{ABBE3BDA-4E5E-42D0-81E1-DA032C6F8834}" srcOrd="5" destOrd="0" presId="urn:microsoft.com/office/officeart/2005/8/layout/default"/>
    <dgm:cxn modelId="{DAE6F746-00B0-4001-BEC5-B860E18C7524}" type="presParOf" srcId="{FD22585E-ECBA-4F13-BAE7-FFE3199AA196}" destId="{95717ED0-058B-40A8-AEF1-D8763A5D87CC}" srcOrd="6" destOrd="0" presId="urn:microsoft.com/office/officeart/2005/8/layout/default"/>
    <dgm:cxn modelId="{B609CD52-7345-409F-BABA-5DEE67E9C834}" type="presParOf" srcId="{FD22585E-ECBA-4F13-BAE7-FFE3199AA196}" destId="{B8DE0AF6-3CE3-4FDA-9BDA-2983AE8E7A86}" srcOrd="7" destOrd="0" presId="urn:microsoft.com/office/officeart/2005/8/layout/default"/>
    <dgm:cxn modelId="{120555E9-E153-47DF-A874-BC8758BA5BC4}" type="presParOf" srcId="{FD22585E-ECBA-4F13-BAE7-FFE3199AA196}" destId="{2B9C4F42-7270-4926-91A5-B0F02BC89C9E}" srcOrd="8" destOrd="0" presId="urn:microsoft.com/office/officeart/2005/8/layout/default"/>
    <dgm:cxn modelId="{0F96FC35-574A-421A-AED3-37CE5ECFBB83}" type="presParOf" srcId="{FD22585E-ECBA-4F13-BAE7-FFE3199AA196}" destId="{A49EC87C-10DA-470B-BD7B-0F38B658E92C}" srcOrd="9" destOrd="0" presId="urn:microsoft.com/office/officeart/2005/8/layout/default"/>
    <dgm:cxn modelId="{72769047-3BF0-440C-8FF6-13B414B1A52D}"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Don’t look too long. </a:t>
          </a:r>
        </a:p>
        <a:p>
          <a:pPr rtl="0"/>
          <a:r>
            <a:rPr lang="en-GB" sz="2000" dirty="0" smtClean="0"/>
            <a:t>It’s like staring at infinity</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t>
        <a:bodyPr/>
        <a:lstStyle/>
        <a:p>
          <a:endParaRPr lang="en-GB"/>
        </a:p>
      </dgm:t>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t>
        <a:bodyPr/>
        <a:lstStyle/>
        <a:p>
          <a:endParaRPr lang="en-GB"/>
        </a:p>
      </dgm:t>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t>
        <a:bodyPr/>
        <a:lstStyle/>
        <a:p>
          <a:endParaRPr lang="en-GB"/>
        </a:p>
      </dgm:t>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t>
        <a:bodyPr/>
        <a:lstStyle/>
        <a:p>
          <a:endParaRPr lang="en-GB"/>
        </a:p>
      </dgm:t>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t>
        <a:bodyPr/>
        <a:lstStyle/>
        <a:p>
          <a:endParaRPr lang="en-GB"/>
        </a:p>
      </dgm:t>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C4DACDA6-C749-4F61-ACFA-471FA6ADADA6}" srcId="{21359CA4-5CB5-40B5-A7A7-DDC5B2B667EB}" destId="{FB6E3AA7-1C1C-4C9F-B62B-ACFA6BC64D2F}" srcOrd="3" destOrd="0" parTransId="{8751B29C-20A9-4BE7-8F9A-5E4FB9C2F085}" sibTransId="{1FF21DE3-711A-4EEE-8D02-36970C5E1DAC}"/>
    <dgm:cxn modelId="{89909761-7C86-4817-806E-CA559EB67569}" type="presOf" srcId="{21359CA4-5CB5-40B5-A7A7-DDC5B2B667EB}" destId="{FD22585E-ECBA-4F13-BAE7-FFE3199AA196}" srcOrd="0" destOrd="0" presId="urn:microsoft.com/office/officeart/2005/8/layout/default"/>
    <dgm:cxn modelId="{7226FD9B-AE5F-4C4D-BF1C-A20974627EF5}" type="presOf" srcId="{FB6E3AA7-1C1C-4C9F-B62B-ACFA6BC64D2F}" destId="{44BA56FA-50F2-46D9-AB07-EFCB75B83A11}"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48AF056E-EFDE-4261-90FC-9DFC27424465}" type="presOf" srcId="{B4CB48BB-5154-4643-8A51-295A3D710B1A}" destId="{1A98FB64-081D-4F6B-AC3C-8BA76C73DBF9}" srcOrd="0" destOrd="0" presId="urn:microsoft.com/office/officeart/2005/8/layout/default"/>
    <dgm:cxn modelId="{26A5DDE3-DF7D-4D14-921F-2B793B4A6390}" type="presOf" srcId="{B19BE3C0-E1F1-4697-ADB1-075BE44EB647}" destId="{7CA26391-B69E-4A1C-8ED4-3A170885F4E2}"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C986228B-D1DA-4EEB-A789-4268212F4B6F}" type="presOf" srcId="{AE07EA67-8793-449C-AB91-CBA8AB2F2D66}" destId="{A79A055B-95A4-44BD-A67F-B5A5ABC9C814}" srcOrd="0" destOrd="0" presId="urn:microsoft.com/office/officeart/2005/8/layout/default"/>
    <dgm:cxn modelId="{C2AF79B3-D12A-4CCA-928B-056F002F000A}" type="presOf" srcId="{30A582CE-34BA-4898-8D25-41A061B70DBC}" destId="{14C5F710-3C2E-46ED-9199-093306C6172F}"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781EE5D8-69FE-4C19-B55A-D207791C4B15}" type="presOf" srcId="{7E83AB36-8280-4D52-B3A4-4C976196C672}" destId="{7DE51232-A39B-4346-A8B5-36F192675968}"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724AB5AA-DF85-4664-ADE4-04A7327D4640}" type="presParOf" srcId="{FD22585E-ECBA-4F13-BAE7-FFE3199AA196}" destId="{7CA26391-B69E-4A1C-8ED4-3A170885F4E2}" srcOrd="0" destOrd="0" presId="urn:microsoft.com/office/officeart/2005/8/layout/default"/>
    <dgm:cxn modelId="{8A6C8E23-1454-4EE0-9F64-0BCC6D68AC0D}" type="presParOf" srcId="{FD22585E-ECBA-4F13-BAE7-FFE3199AA196}" destId="{88D4F76A-20E0-4DC2-85A4-D7663FD5B8DD}" srcOrd="1" destOrd="0" presId="urn:microsoft.com/office/officeart/2005/8/layout/default"/>
    <dgm:cxn modelId="{6A32F750-8675-41C0-9A5F-3CFD2D995B6B}" type="presParOf" srcId="{FD22585E-ECBA-4F13-BAE7-FFE3199AA196}" destId="{A79A055B-95A4-44BD-A67F-B5A5ABC9C814}" srcOrd="2" destOrd="0" presId="urn:microsoft.com/office/officeart/2005/8/layout/default"/>
    <dgm:cxn modelId="{762E86DE-BEC0-4B87-BF84-E2D1688FE4EB}" type="presParOf" srcId="{FD22585E-ECBA-4F13-BAE7-FFE3199AA196}" destId="{17D6FFFE-F705-462D-832D-D6D446BC2C99}" srcOrd="3" destOrd="0" presId="urn:microsoft.com/office/officeart/2005/8/layout/default"/>
    <dgm:cxn modelId="{4E61FBFA-E30B-44C8-90CC-4B7725A676E9}" type="presParOf" srcId="{FD22585E-ECBA-4F13-BAE7-FFE3199AA196}" destId="{7DE51232-A39B-4346-A8B5-36F192675968}" srcOrd="4" destOrd="0" presId="urn:microsoft.com/office/officeart/2005/8/layout/default"/>
    <dgm:cxn modelId="{39AAA9CE-AE47-4DC3-B0F0-923C651FB686}" type="presParOf" srcId="{FD22585E-ECBA-4F13-BAE7-FFE3199AA196}" destId="{6205AA9A-FB1C-46C1-BE35-C6A2D16D546F}" srcOrd="5" destOrd="0" presId="urn:microsoft.com/office/officeart/2005/8/layout/default"/>
    <dgm:cxn modelId="{02BAB29C-4742-43A8-BE7A-8784A32E696E}" type="presParOf" srcId="{FD22585E-ECBA-4F13-BAE7-FFE3199AA196}" destId="{44BA56FA-50F2-46D9-AB07-EFCB75B83A11}" srcOrd="6" destOrd="0" presId="urn:microsoft.com/office/officeart/2005/8/layout/default"/>
    <dgm:cxn modelId="{B321C97B-5602-4A91-8F2F-C89F93E7F2B2}" type="presParOf" srcId="{FD22585E-ECBA-4F13-BAE7-FFE3199AA196}" destId="{D1DA6922-AE93-4C57-96ED-683F492B5444}" srcOrd="7" destOrd="0" presId="urn:microsoft.com/office/officeart/2005/8/layout/default"/>
    <dgm:cxn modelId="{4B0F5BC1-BF7C-47B6-AAF0-A0C747A05260}" type="presParOf" srcId="{FD22585E-ECBA-4F13-BAE7-FFE3199AA196}" destId="{14C5F710-3C2E-46ED-9199-093306C6172F}" srcOrd="8" destOrd="0" presId="urn:microsoft.com/office/officeart/2005/8/layout/default"/>
    <dgm:cxn modelId="{FCA9D81E-7CC8-4207-8B3E-1A33E0A445D1}" type="presParOf" srcId="{FD22585E-ECBA-4F13-BAE7-FFE3199AA196}" destId="{12CF8EC0-011A-4B1F-B3FD-47AC136D75EE}" srcOrd="9" destOrd="0" presId="urn:microsoft.com/office/officeart/2005/8/layout/default"/>
    <dgm:cxn modelId="{9E7A8B54-8120-4888-BC0D-F28FD18E7F98}"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AA7BFC-3793-46CC-9A63-EF83F29FF1EE}"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0B035A35-EDA1-463C-962C-49053818FB41}">
      <dgm:prSet/>
      <dgm:spPr/>
      <dgm:t>
        <a:bodyPr/>
        <a:lstStyle/>
        <a:p>
          <a:pPr rtl="0"/>
          <a:r>
            <a:rPr lang="en-GB" smtClean="0">
              <a:latin typeface="Candara" pitchFamily="34" charset="0"/>
            </a:rPr>
            <a:t>We live in an information-revolution</a:t>
          </a:r>
          <a:endParaRPr lang="en-GB">
            <a:latin typeface="Candara" pitchFamily="34" charset="0"/>
          </a:endParaRPr>
        </a:p>
      </dgm:t>
    </dgm:pt>
    <dgm:pt modelId="{6796A97F-73EB-4DC9-B91B-BEBD2A04D710}" type="parTrans" cxnId="{E9D7E0D8-AF59-4B31-A5E7-FA1CB246029F}">
      <dgm:prSet/>
      <dgm:spPr/>
      <dgm:t>
        <a:bodyPr/>
        <a:lstStyle/>
        <a:p>
          <a:endParaRPr lang="en-GB">
            <a:latin typeface="Candara" pitchFamily="34" charset="0"/>
          </a:endParaRPr>
        </a:p>
      </dgm:t>
    </dgm:pt>
    <dgm:pt modelId="{9025C225-C788-4386-AD46-A629282BF353}" type="sibTrans" cxnId="{E9D7E0D8-AF59-4B31-A5E7-FA1CB246029F}">
      <dgm:prSet/>
      <dgm:spPr/>
      <dgm:t>
        <a:bodyPr/>
        <a:lstStyle/>
        <a:p>
          <a:endParaRPr lang="en-GB">
            <a:latin typeface="Candara" pitchFamily="34" charset="0"/>
          </a:endParaRPr>
        </a:p>
      </dgm:t>
    </dgm:pt>
    <dgm:pt modelId="{F9767E5A-CEE4-48F3-A4CD-8D30D0AFB5AD}">
      <dgm:prSet/>
      <dgm:spPr/>
      <dgm:t>
        <a:bodyPr/>
        <a:lstStyle/>
        <a:p>
          <a:pPr rtl="0"/>
          <a:r>
            <a:rPr lang="en-GB" dirty="0" smtClean="0">
              <a:latin typeface="Candara" pitchFamily="34" charset="0"/>
            </a:rPr>
            <a:t>We must bring information into languages, at internet-scale</a:t>
          </a:r>
          <a:endParaRPr lang="en-GB" dirty="0">
            <a:latin typeface="Candara" pitchFamily="34" charset="0"/>
          </a:endParaRPr>
        </a:p>
      </dgm:t>
    </dgm:pt>
    <dgm:pt modelId="{B175981F-0FF3-4542-9CF4-CC1FA8EFF392}" type="parTrans" cxnId="{1FB99211-576F-4718-8267-4C3FE5E747BB}">
      <dgm:prSet/>
      <dgm:spPr/>
      <dgm:t>
        <a:bodyPr/>
        <a:lstStyle/>
        <a:p>
          <a:endParaRPr lang="en-GB">
            <a:latin typeface="Candara" pitchFamily="34" charset="0"/>
          </a:endParaRPr>
        </a:p>
      </dgm:t>
    </dgm:pt>
    <dgm:pt modelId="{8D37D2E7-175B-4C05-AF9C-3361A4115AFE}" type="sibTrans" cxnId="{1FB99211-576F-4718-8267-4C3FE5E747BB}">
      <dgm:prSet/>
      <dgm:spPr/>
      <dgm:t>
        <a:bodyPr/>
        <a:lstStyle/>
        <a:p>
          <a:endParaRPr lang="en-GB">
            <a:latin typeface="Candara" pitchFamily="34" charset="0"/>
          </a:endParaRPr>
        </a:p>
      </dgm:t>
    </dgm:pt>
    <dgm:pt modelId="{5753CED5-58CA-4726-A9F4-89D25DEC4757}">
      <dgm:prSet/>
      <dgm:spPr/>
      <dgm:t>
        <a:bodyPr/>
        <a:lstStyle/>
        <a:p>
          <a:pPr rtl="0"/>
          <a:r>
            <a:rPr lang="en-GB" dirty="0" smtClean="0">
              <a:latin typeface="Candara" pitchFamily="34" charset="0"/>
            </a:rPr>
            <a:t>F# breaks new ground in how this can be done</a:t>
          </a:r>
          <a:endParaRPr lang="en-GB" dirty="0">
            <a:latin typeface="Candara" pitchFamily="34" charset="0"/>
          </a:endParaRPr>
        </a:p>
      </dgm:t>
    </dgm:pt>
    <dgm:pt modelId="{51B6886F-5C63-4C83-9492-409BB084FEAE}" type="parTrans" cxnId="{E7BD57FC-6A75-4637-B48E-FC62EDFAD7ED}">
      <dgm:prSet/>
      <dgm:spPr/>
      <dgm:t>
        <a:bodyPr/>
        <a:lstStyle/>
        <a:p>
          <a:endParaRPr lang="en-GB">
            <a:latin typeface="Candara" pitchFamily="34" charset="0"/>
          </a:endParaRPr>
        </a:p>
      </dgm:t>
    </dgm:pt>
    <dgm:pt modelId="{1F06D0A0-6E00-40DD-AFD3-58A72F24DD0C}" type="sibTrans" cxnId="{E7BD57FC-6A75-4637-B48E-FC62EDFAD7ED}">
      <dgm:prSet/>
      <dgm:spPr/>
      <dgm:t>
        <a:bodyPr/>
        <a:lstStyle/>
        <a:p>
          <a:endParaRPr lang="en-GB">
            <a:latin typeface="Candara" pitchFamily="34" charset="0"/>
          </a:endParaRPr>
        </a:p>
      </dgm:t>
    </dgm:pt>
    <dgm:pt modelId="{CD73F11B-7536-45C9-A9A7-38B082557319}">
      <dgm:prSet/>
      <dgm:spPr/>
      <dgm:t>
        <a:bodyPr/>
        <a:lstStyle/>
        <a:p>
          <a:pPr rtl="0"/>
          <a:r>
            <a:rPr lang="en-GB" dirty="0" smtClean="0"/>
            <a:t>Many, many challenges and opportunities</a:t>
          </a:r>
          <a:endParaRPr lang="en-GB" dirty="0">
            <a:latin typeface="Candara" pitchFamily="34" charset="0"/>
          </a:endParaRPr>
        </a:p>
      </dgm:t>
    </dgm:pt>
    <dgm:pt modelId="{295EA1E3-B911-4A4B-8470-54951951045D}" type="parTrans" cxnId="{AD2E4153-C5FA-48E4-BACC-27A78FA9053E}">
      <dgm:prSet/>
      <dgm:spPr/>
      <dgm:t>
        <a:bodyPr/>
        <a:lstStyle/>
        <a:p>
          <a:endParaRPr lang="en-GB"/>
        </a:p>
      </dgm:t>
    </dgm:pt>
    <dgm:pt modelId="{ABD068CE-5D1F-4CA4-BD6E-5DD6177E9D04}" type="sibTrans" cxnId="{AD2E4153-C5FA-48E4-BACC-27A78FA9053E}">
      <dgm:prSet/>
      <dgm:spPr/>
      <dgm:t>
        <a:bodyPr/>
        <a:lstStyle/>
        <a:p>
          <a:endParaRPr lang="en-GB"/>
        </a:p>
      </dgm:t>
    </dgm:pt>
    <dgm:pt modelId="{419AC324-5D52-4BD2-85C4-3ADA359094E0}" type="pres">
      <dgm:prSet presAssocID="{BFAA7BFC-3793-46CC-9A63-EF83F29FF1EE}" presName="diagram" presStyleCnt="0">
        <dgm:presLayoutVars>
          <dgm:dir/>
          <dgm:resizeHandles val="exact"/>
        </dgm:presLayoutVars>
      </dgm:prSet>
      <dgm:spPr/>
      <dgm:t>
        <a:bodyPr/>
        <a:lstStyle/>
        <a:p>
          <a:endParaRPr lang="en-GB"/>
        </a:p>
      </dgm:t>
    </dgm:pt>
    <dgm:pt modelId="{19C0A732-0A94-49C0-8C5D-3B70BA906022}" type="pres">
      <dgm:prSet presAssocID="{0B035A35-EDA1-463C-962C-49053818FB41}" presName="node" presStyleLbl="node1" presStyleIdx="0" presStyleCnt="4">
        <dgm:presLayoutVars>
          <dgm:bulletEnabled val="1"/>
        </dgm:presLayoutVars>
      </dgm:prSet>
      <dgm:spPr/>
      <dgm:t>
        <a:bodyPr/>
        <a:lstStyle/>
        <a:p>
          <a:endParaRPr lang="en-GB"/>
        </a:p>
      </dgm:t>
    </dgm:pt>
    <dgm:pt modelId="{0147C2E0-92D5-45BE-97C2-C4CC4A9E0BAC}" type="pres">
      <dgm:prSet presAssocID="{9025C225-C788-4386-AD46-A629282BF353}" presName="sibTrans" presStyleCnt="0"/>
      <dgm:spPr/>
      <dgm:t>
        <a:bodyPr/>
        <a:lstStyle/>
        <a:p>
          <a:endParaRPr lang="en-GB"/>
        </a:p>
      </dgm:t>
    </dgm:pt>
    <dgm:pt modelId="{260F7149-2697-4052-A5AF-2FA908D3FFF3}" type="pres">
      <dgm:prSet presAssocID="{F9767E5A-CEE4-48F3-A4CD-8D30D0AFB5AD}" presName="node" presStyleLbl="node1" presStyleIdx="1" presStyleCnt="4">
        <dgm:presLayoutVars>
          <dgm:bulletEnabled val="1"/>
        </dgm:presLayoutVars>
      </dgm:prSet>
      <dgm:spPr/>
      <dgm:t>
        <a:bodyPr/>
        <a:lstStyle/>
        <a:p>
          <a:endParaRPr lang="en-GB"/>
        </a:p>
      </dgm:t>
    </dgm:pt>
    <dgm:pt modelId="{3EA5A379-0F9D-4031-98D9-2A14AEDC7341}" type="pres">
      <dgm:prSet presAssocID="{8D37D2E7-175B-4C05-AF9C-3361A4115AFE}" presName="sibTrans" presStyleCnt="0"/>
      <dgm:spPr/>
      <dgm:t>
        <a:bodyPr/>
        <a:lstStyle/>
        <a:p>
          <a:endParaRPr lang="en-GB"/>
        </a:p>
      </dgm:t>
    </dgm:pt>
    <dgm:pt modelId="{13899047-765D-4C25-9778-0684B96E2447}" type="pres">
      <dgm:prSet presAssocID="{5753CED5-58CA-4726-A9F4-89D25DEC4757}" presName="node" presStyleLbl="node1" presStyleIdx="2" presStyleCnt="4">
        <dgm:presLayoutVars>
          <dgm:bulletEnabled val="1"/>
        </dgm:presLayoutVars>
      </dgm:prSet>
      <dgm:spPr/>
      <dgm:t>
        <a:bodyPr/>
        <a:lstStyle/>
        <a:p>
          <a:endParaRPr lang="en-GB"/>
        </a:p>
      </dgm:t>
    </dgm:pt>
    <dgm:pt modelId="{4D239DAE-CDB3-4612-A73B-93E4A9106438}" type="pres">
      <dgm:prSet presAssocID="{1F06D0A0-6E00-40DD-AFD3-58A72F24DD0C}" presName="sibTrans" presStyleCnt="0"/>
      <dgm:spPr/>
      <dgm:t>
        <a:bodyPr/>
        <a:lstStyle/>
        <a:p>
          <a:endParaRPr lang="en-GB"/>
        </a:p>
      </dgm:t>
    </dgm:pt>
    <dgm:pt modelId="{FDF97F95-EA95-4FF2-A5DD-6806A47971A9}" type="pres">
      <dgm:prSet presAssocID="{CD73F11B-7536-45C9-A9A7-38B082557319}" presName="node" presStyleLbl="node1" presStyleIdx="3" presStyleCnt="4">
        <dgm:presLayoutVars>
          <dgm:bulletEnabled val="1"/>
        </dgm:presLayoutVars>
      </dgm:prSet>
      <dgm:spPr/>
      <dgm:t>
        <a:bodyPr/>
        <a:lstStyle/>
        <a:p>
          <a:endParaRPr lang="en-GB"/>
        </a:p>
      </dgm:t>
    </dgm:pt>
  </dgm:ptLst>
  <dgm:cxnLst>
    <dgm:cxn modelId="{AD2E4153-C5FA-48E4-BACC-27A78FA9053E}" srcId="{BFAA7BFC-3793-46CC-9A63-EF83F29FF1EE}" destId="{CD73F11B-7536-45C9-A9A7-38B082557319}" srcOrd="3" destOrd="0" parTransId="{295EA1E3-B911-4A4B-8470-54951951045D}" sibTransId="{ABD068CE-5D1F-4CA4-BD6E-5DD6177E9D04}"/>
    <dgm:cxn modelId="{44B23418-2BA9-4ECB-9515-52057F500744}" type="presOf" srcId="{F9767E5A-CEE4-48F3-A4CD-8D30D0AFB5AD}" destId="{260F7149-2697-4052-A5AF-2FA908D3FFF3}" srcOrd="0" destOrd="0" presId="urn:microsoft.com/office/officeart/2005/8/layout/default"/>
    <dgm:cxn modelId="{5F627456-DC33-45B1-BCD9-1AACA52F5C52}" type="presOf" srcId="{BFAA7BFC-3793-46CC-9A63-EF83F29FF1EE}" destId="{419AC324-5D52-4BD2-85C4-3ADA359094E0}" srcOrd="0" destOrd="0" presId="urn:microsoft.com/office/officeart/2005/8/layout/default"/>
    <dgm:cxn modelId="{1FB99211-576F-4718-8267-4C3FE5E747BB}" srcId="{BFAA7BFC-3793-46CC-9A63-EF83F29FF1EE}" destId="{F9767E5A-CEE4-48F3-A4CD-8D30D0AFB5AD}" srcOrd="1" destOrd="0" parTransId="{B175981F-0FF3-4542-9CF4-CC1FA8EFF392}" sibTransId="{8D37D2E7-175B-4C05-AF9C-3361A4115AFE}"/>
    <dgm:cxn modelId="{ABAAE7D2-5C8B-4EE0-80F0-0CF791008454}" type="presOf" srcId="{CD73F11B-7536-45C9-A9A7-38B082557319}" destId="{FDF97F95-EA95-4FF2-A5DD-6806A47971A9}" srcOrd="0" destOrd="0" presId="urn:microsoft.com/office/officeart/2005/8/layout/default"/>
    <dgm:cxn modelId="{E9D7E0D8-AF59-4B31-A5E7-FA1CB246029F}" srcId="{BFAA7BFC-3793-46CC-9A63-EF83F29FF1EE}" destId="{0B035A35-EDA1-463C-962C-49053818FB41}" srcOrd="0" destOrd="0" parTransId="{6796A97F-73EB-4DC9-B91B-BEBD2A04D710}" sibTransId="{9025C225-C788-4386-AD46-A629282BF353}"/>
    <dgm:cxn modelId="{E7BD57FC-6A75-4637-B48E-FC62EDFAD7ED}" srcId="{BFAA7BFC-3793-46CC-9A63-EF83F29FF1EE}" destId="{5753CED5-58CA-4726-A9F4-89D25DEC4757}" srcOrd="2" destOrd="0" parTransId="{51B6886F-5C63-4C83-9492-409BB084FEAE}" sibTransId="{1F06D0A0-6E00-40DD-AFD3-58A72F24DD0C}"/>
    <dgm:cxn modelId="{4325D6EF-FBCA-4E62-BDCA-8833AD4B2277}" type="presOf" srcId="{0B035A35-EDA1-463C-962C-49053818FB41}" destId="{19C0A732-0A94-49C0-8C5D-3B70BA906022}" srcOrd="0" destOrd="0" presId="urn:microsoft.com/office/officeart/2005/8/layout/default"/>
    <dgm:cxn modelId="{D7E69597-4F79-48CF-A412-DAAF75E92F31}" type="presOf" srcId="{5753CED5-58CA-4726-A9F4-89D25DEC4757}" destId="{13899047-765D-4C25-9778-0684B96E2447}" srcOrd="0" destOrd="0" presId="urn:microsoft.com/office/officeart/2005/8/layout/default"/>
    <dgm:cxn modelId="{D2C13BFF-1146-4A2B-A191-D2A22449CCBE}" type="presParOf" srcId="{419AC324-5D52-4BD2-85C4-3ADA359094E0}" destId="{19C0A732-0A94-49C0-8C5D-3B70BA906022}" srcOrd="0" destOrd="0" presId="urn:microsoft.com/office/officeart/2005/8/layout/default"/>
    <dgm:cxn modelId="{7234A4B9-EB51-40A5-9910-BC1B925CE1EC}" type="presParOf" srcId="{419AC324-5D52-4BD2-85C4-3ADA359094E0}" destId="{0147C2E0-92D5-45BE-97C2-C4CC4A9E0BAC}" srcOrd="1" destOrd="0" presId="urn:microsoft.com/office/officeart/2005/8/layout/default"/>
    <dgm:cxn modelId="{0A83367F-F249-4755-917F-F088035BF3C9}" type="presParOf" srcId="{419AC324-5D52-4BD2-85C4-3ADA359094E0}" destId="{260F7149-2697-4052-A5AF-2FA908D3FFF3}" srcOrd="2" destOrd="0" presId="urn:microsoft.com/office/officeart/2005/8/layout/default"/>
    <dgm:cxn modelId="{F0C78799-3E23-4087-86BE-4703A358E056}" type="presParOf" srcId="{419AC324-5D52-4BD2-85C4-3ADA359094E0}" destId="{3EA5A379-0F9D-4031-98D9-2A14AEDC7341}" srcOrd="3" destOrd="0" presId="urn:microsoft.com/office/officeart/2005/8/layout/default"/>
    <dgm:cxn modelId="{55CC84B6-1C55-4519-92C4-0D2D0838751E}" type="presParOf" srcId="{419AC324-5D52-4BD2-85C4-3ADA359094E0}" destId="{13899047-765D-4C25-9778-0684B96E2447}" srcOrd="4" destOrd="0" presId="urn:microsoft.com/office/officeart/2005/8/layout/default"/>
    <dgm:cxn modelId="{6A7CEA80-AD15-47CF-BBB4-0FCB5E481B40}" type="presParOf" srcId="{419AC324-5D52-4BD2-85C4-3ADA359094E0}" destId="{4D239DAE-CDB3-4612-A73B-93E4A9106438}" srcOrd="5" destOrd="0" presId="urn:microsoft.com/office/officeart/2005/8/layout/default"/>
    <dgm:cxn modelId="{7DA578A5-990F-472B-A6BD-B70150554E8A}" type="presParOf" srcId="{419AC324-5D52-4BD2-85C4-3ADA359094E0}" destId="{FDF97F95-EA95-4FF2-A5DD-6806A47971A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645285-F5EC-4869-BC21-88F74A27F5B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GB"/>
        </a:p>
      </dgm:t>
    </dgm:pt>
    <dgm:pt modelId="{21ABFF2E-76BE-4D03-B09F-4990651DC330}">
      <dgm:prSet/>
      <dgm:spPr/>
      <dgm:t>
        <a:bodyPr/>
        <a:lstStyle/>
        <a:p>
          <a:pPr rtl="0"/>
          <a:r>
            <a:rPr lang="en-GB" b="1" baseline="0" dirty="0" smtClean="0"/>
            <a:t>Language Research</a:t>
          </a:r>
          <a:endParaRPr lang="en-GB" b="1" dirty="0"/>
        </a:p>
      </dgm:t>
    </dgm:pt>
    <dgm:pt modelId="{126F02BD-67DA-4D6D-B4CA-E4A90DE8EA37}" type="parTrans" cxnId="{6B5536FF-FC38-42CB-884F-31DFB2661B1A}">
      <dgm:prSet/>
      <dgm:spPr/>
      <dgm:t>
        <a:bodyPr/>
        <a:lstStyle/>
        <a:p>
          <a:endParaRPr lang="en-GB"/>
        </a:p>
      </dgm:t>
    </dgm:pt>
    <dgm:pt modelId="{A3DCDA6E-DF59-46B1-A622-6E56F4FE75E4}" type="sibTrans" cxnId="{6B5536FF-FC38-42CB-884F-31DFB2661B1A}">
      <dgm:prSet/>
      <dgm:spPr/>
      <dgm:t>
        <a:bodyPr/>
        <a:lstStyle/>
        <a:p>
          <a:endParaRPr lang="en-GB"/>
        </a:p>
      </dgm:t>
    </dgm:pt>
    <dgm:pt modelId="{4F028C82-D5E6-44CA-B6F6-E783E3CC5B2C}">
      <dgm:prSet/>
      <dgm:spPr/>
      <dgm:t>
        <a:bodyPr/>
        <a:lstStyle/>
        <a:p>
          <a:pPr rtl="0"/>
          <a:r>
            <a:rPr lang="en-GB" b="0" baseline="0" dirty="0" smtClean="0"/>
            <a:t>on-demand, scalable type systems that can communicate with the real world</a:t>
          </a:r>
          <a:endParaRPr lang="en-GB" dirty="0"/>
        </a:p>
      </dgm:t>
    </dgm:pt>
    <dgm:pt modelId="{D5333879-B9B3-4439-A863-9DFEB7D523F1}" type="parTrans" cxnId="{B1EDDE6A-B397-4F2B-B2E3-6C80BD174585}">
      <dgm:prSet/>
      <dgm:spPr/>
      <dgm:t>
        <a:bodyPr/>
        <a:lstStyle/>
        <a:p>
          <a:endParaRPr lang="en-GB"/>
        </a:p>
      </dgm:t>
    </dgm:pt>
    <dgm:pt modelId="{34F19D9B-0CF2-4782-95A2-03C1942E382F}" type="sibTrans" cxnId="{B1EDDE6A-B397-4F2B-B2E3-6C80BD174585}">
      <dgm:prSet/>
      <dgm:spPr/>
      <dgm:t>
        <a:bodyPr/>
        <a:lstStyle/>
        <a:p>
          <a:endParaRPr lang="en-GB"/>
        </a:p>
      </dgm:t>
    </dgm:pt>
    <dgm:pt modelId="{42AFA2F1-CEEE-405B-AEDE-5868204010F0}">
      <dgm:prSet/>
      <dgm:spPr/>
      <dgm:t>
        <a:bodyPr/>
        <a:lstStyle/>
        <a:p>
          <a:pPr rtl="0"/>
          <a:r>
            <a:rPr lang="en-GB" b="1" baseline="0" dirty="0" smtClean="0"/>
            <a:t>Programming</a:t>
          </a:r>
          <a:endParaRPr lang="en-GB" b="1" dirty="0"/>
        </a:p>
      </dgm:t>
    </dgm:pt>
    <dgm:pt modelId="{0DDFE7E5-E4CA-4FCF-97EB-9FAB2E8EA8D4}" type="parTrans" cxnId="{3BE5FC12-B552-4A60-A1A7-51C753D0FC91}">
      <dgm:prSet/>
      <dgm:spPr/>
      <dgm:t>
        <a:bodyPr/>
        <a:lstStyle/>
        <a:p>
          <a:endParaRPr lang="en-GB"/>
        </a:p>
      </dgm:t>
    </dgm:pt>
    <dgm:pt modelId="{1484D9A8-377E-4BA0-A14F-F49EFA9E1831}" type="sibTrans" cxnId="{3BE5FC12-B552-4A60-A1A7-51C753D0FC91}">
      <dgm:prSet/>
      <dgm:spPr/>
      <dgm:t>
        <a:bodyPr/>
        <a:lstStyle/>
        <a:p>
          <a:endParaRPr lang="en-GB"/>
        </a:p>
      </dgm:t>
    </dgm:pt>
    <dgm:pt modelId="{F21B1934-A493-48CB-8C8C-3D3408AF6805}">
      <dgm:prSet/>
      <dgm:spPr/>
      <dgm:t>
        <a:bodyPr/>
        <a:lstStyle/>
        <a:p>
          <a:pPr rtl="0"/>
          <a:r>
            <a:rPr lang="en-GB" b="0" baseline="0" dirty="0" smtClean="0"/>
            <a:t>general purpose languages with extension points for scalable integration</a:t>
          </a:r>
          <a:endParaRPr lang="en-GB" dirty="0"/>
        </a:p>
      </dgm:t>
    </dgm:pt>
    <dgm:pt modelId="{813A2A6C-63FA-479C-A75C-CF72267D90F1}" type="parTrans" cxnId="{2473D751-7B30-46AF-A4E5-44A199A9C552}">
      <dgm:prSet/>
      <dgm:spPr/>
      <dgm:t>
        <a:bodyPr/>
        <a:lstStyle/>
        <a:p>
          <a:endParaRPr lang="en-GB"/>
        </a:p>
      </dgm:t>
    </dgm:pt>
    <dgm:pt modelId="{F9298B83-3373-4CD3-95E4-6F2EDA6198EC}" type="sibTrans" cxnId="{2473D751-7B30-46AF-A4E5-44A199A9C552}">
      <dgm:prSet/>
      <dgm:spPr/>
      <dgm:t>
        <a:bodyPr/>
        <a:lstStyle/>
        <a:p>
          <a:endParaRPr lang="en-GB"/>
        </a:p>
      </dgm:t>
    </dgm:pt>
    <dgm:pt modelId="{1260BC52-7892-49A6-8D57-6CDC9D466809}">
      <dgm:prSet/>
      <dgm:spPr/>
      <dgm:t>
        <a:bodyPr/>
        <a:lstStyle/>
        <a:p>
          <a:pPr rtl="0"/>
          <a:r>
            <a:rPr lang="en-GB" b="1" baseline="0" dirty="0" smtClean="0"/>
            <a:t>Data Tools</a:t>
          </a:r>
          <a:endParaRPr lang="en-GB" b="1" dirty="0"/>
        </a:p>
      </dgm:t>
    </dgm:pt>
    <dgm:pt modelId="{020AE9BE-8E76-41AE-85BB-A217538F6DB1}" type="parTrans" cxnId="{3A3A0DE4-F5CE-4B39-BC60-79208BBEFD09}">
      <dgm:prSet/>
      <dgm:spPr/>
      <dgm:t>
        <a:bodyPr/>
        <a:lstStyle/>
        <a:p>
          <a:endParaRPr lang="en-GB"/>
        </a:p>
      </dgm:t>
    </dgm:pt>
    <dgm:pt modelId="{AF847FF1-B9F9-422A-9576-12CF7C3E633C}" type="sibTrans" cxnId="{3A3A0DE4-F5CE-4B39-BC60-79208BBEFD09}">
      <dgm:prSet/>
      <dgm:spPr/>
      <dgm:t>
        <a:bodyPr/>
        <a:lstStyle/>
        <a:p>
          <a:endParaRPr lang="en-GB"/>
        </a:p>
      </dgm:t>
    </dgm:pt>
    <dgm:pt modelId="{9ED114E6-2BAC-475C-90BC-237AC96AA891}">
      <dgm:prSet/>
      <dgm:spPr/>
      <dgm:t>
        <a:bodyPr/>
        <a:lstStyle/>
        <a:p>
          <a:pPr rtl="0"/>
          <a:r>
            <a:rPr lang="en-GB" b="0" baseline="0" dirty="0" smtClean="0"/>
            <a:t>metadata extensibility and data service integration</a:t>
          </a:r>
          <a:endParaRPr lang="en-GB" dirty="0"/>
        </a:p>
      </dgm:t>
    </dgm:pt>
    <dgm:pt modelId="{5E03DB5F-4565-4CC9-9233-A051BF3AF3CC}" type="parTrans" cxnId="{E7EFD25E-2DEC-414D-9B04-65B2F98AB573}">
      <dgm:prSet/>
      <dgm:spPr/>
      <dgm:t>
        <a:bodyPr/>
        <a:lstStyle/>
        <a:p>
          <a:endParaRPr lang="en-GB"/>
        </a:p>
      </dgm:t>
    </dgm:pt>
    <dgm:pt modelId="{7CC33DAF-4A39-4E2A-9B6D-A85EC2356C39}" type="sibTrans" cxnId="{E7EFD25E-2DEC-414D-9B04-65B2F98AB573}">
      <dgm:prSet/>
      <dgm:spPr/>
      <dgm:t>
        <a:bodyPr/>
        <a:lstStyle/>
        <a:p>
          <a:endParaRPr lang="en-GB"/>
        </a:p>
      </dgm:t>
    </dgm:pt>
    <dgm:pt modelId="{396FC2A9-19DD-484E-AB9C-7C9F6A0CC34F}">
      <dgm:prSet/>
      <dgm:spPr/>
      <dgm:t>
        <a:bodyPr/>
        <a:lstStyle/>
        <a:p>
          <a:pPr rtl="0"/>
          <a:r>
            <a:rPr lang="en-GB" b="1" baseline="0" dirty="0" smtClean="0"/>
            <a:t>Excel</a:t>
          </a:r>
          <a:endParaRPr lang="en-GB" b="1" dirty="0"/>
        </a:p>
      </dgm:t>
    </dgm:pt>
    <dgm:pt modelId="{66C7F53F-1809-49F3-8ABB-7680D87BCE63}" type="parTrans" cxnId="{99FFBB62-8733-48A8-9394-EBCADA1E54EA}">
      <dgm:prSet/>
      <dgm:spPr/>
      <dgm:t>
        <a:bodyPr/>
        <a:lstStyle/>
        <a:p>
          <a:endParaRPr lang="en-GB"/>
        </a:p>
      </dgm:t>
    </dgm:pt>
    <dgm:pt modelId="{E9D5B25D-015A-49E0-B25E-EC9AFA00A71E}" type="sibTrans" cxnId="{99FFBB62-8733-48A8-9394-EBCADA1E54EA}">
      <dgm:prSet/>
      <dgm:spPr/>
      <dgm:t>
        <a:bodyPr/>
        <a:lstStyle/>
        <a:p>
          <a:endParaRPr lang="en-GB"/>
        </a:p>
      </dgm:t>
    </dgm:pt>
    <dgm:pt modelId="{FDACE7EE-7C19-40E5-A096-F70498D40DF6}">
      <dgm:prSet/>
      <dgm:spPr/>
      <dgm:t>
        <a:bodyPr/>
        <a:lstStyle/>
        <a:p>
          <a:pPr rtl="0"/>
          <a:r>
            <a:rPr lang="en-GB" b="0" baseline="0" dirty="0" smtClean="0"/>
            <a:t>what would “Excel over world” look like?</a:t>
          </a:r>
          <a:endParaRPr lang="en-GB" dirty="0"/>
        </a:p>
      </dgm:t>
    </dgm:pt>
    <dgm:pt modelId="{12014500-1010-4E15-8835-84CC3E0A441B}" type="parTrans" cxnId="{380E5416-8BF0-49D9-BD3E-32F46DEEBF5D}">
      <dgm:prSet/>
      <dgm:spPr/>
      <dgm:t>
        <a:bodyPr/>
        <a:lstStyle/>
        <a:p>
          <a:endParaRPr lang="en-GB"/>
        </a:p>
      </dgm:t>
    </dgm:pt>
    <dgm:pt modelId="{D9EBF998-735F-4CDB-B99D-8D8DF1285DFE}" type="sibTrans" cxnId="{380E5416-8BF0-49D9-BD3E-32F46DEEBF5D}">
      <dgm:prSet/>
      <dgm:spPr/>
      <dgm:t>
        <a:bodyPr/>
        <a:lstStyle/>
        <a:p>
          <a:endParaRPr lang="en-GB"/>
        </a:p>
      </dgm:t>
    </dgm:pt>
    <dgm:pt modelId="{80E1DF5F-86D7-4DD2-8F41-07E4DC1676AC}" type="pres">
      <dgm:prSet presAssocID="{4C645285-F5EC-4869-BC21-88F74A27F5B3}" presName="Name0" presStyleCnt="0">
        <dgm:presLayoutVars>
          <dgm:chPref val="3"/>
          <dgm:dir/>
          <dgm:animLvl val="lvl"/>
          <dgm:resizeHandles/>
        </dgm:presLayoutVars>
      </dgm:prSet>
      <dgm:spPr/>
      <dgm:t>
        <a:bodyPr/>
        <a:lstStyle/>
        <a:p>
          <a:endParaRPr lang="en-GB"/>
        </a:p>
      </dgm:t>
    </dgm:pt>
    <dgm:pt modelId="{758DF5B1-B5DC-4A06-A73B-1486081624A2}" type="pres">
      <dgm:prSet presAssocID="{21ABFF2E-76BE-4D03-B09F-4990651DC330}" presName="horFlow" presStyleCnt="0"/>
      <dgm:spPr/>
    </dgm:pt>
    <dgm:pt modelId="{5F987E7C-45A5-4F34-AE06-66F1AE36EC0E}" type="pres">
      <dgm:prSet presAssocID="{21ABFF2E-76BE-4D03-B09F-4990651DC330}" presName="bigChev" presStyleLbl="node1" presStyleIdx="0" presStyleCnt="4"/>
      <dgm:spPr/>
      <dgm:t>
        <a:bodyPr/>
        <a:lstStyle/>
        <a:p>
          <a:endParaRPr lang="en-GB"/>
        </a:p>
      </dgm:t>
    </dgm:pt>
    <dgm:pt modelId="{199D05E9-E425-412D-A799-08E87CE38ECF}" type="pres">
      <dgm:prSet presAssocID="{D5333879-B9B3-4439-A863-9DFEB7D523F1}" presName="parTrans" presStyleCnt="0"/>
      <dgm:spPr/>
    </dgm:pt>
    <dgm:pt modelId="{74878B77-CCA4-4D39-8D1F-266DE3935B4D}" type="pres">
      <dgm:prSet presAssocID="{4F028C82-D5E6-44CA-B6F6-E783E3CC5B2C}" presName="node" presStyleLbl="alignAccFollowNode1" presStyleIdx="0" presStyleCnt="4" custScaleX="193332">
        <dgm:presLayoutVars>
          <dgm:bulletEnabled val="1"/>
        </dgm:presLayoutVars>
      </dgm:prSet>
      <dgm:spPr/>
      <dgm:t>
        <a:bodyPr/>
        <a:lstStyle/>
        <a:p>
          <a:endParaRPr lang="en-GB"/>
        </a:p>
      </dgm:t>
    </dgm:pt>
    <dgm:pt modelId="{1817C8D6-4495-4318-9F1E-401289E40FF1}" type="pres">
      <dgm:prSet presAssocID="{21ABFF2E-76BE-4D03-B09F-4990651DC330}" presName="vSp" presStyleCnt="0"/>
      <dgm:spPr/>
    </dgm:pt>
    <dgm:pt modelId="{1E9337E8-FBB5-4889-B84F-91BE3524F725}" type="pres">
      <dgm:prSet presAssocID="{42AFA2F1-CEEE-405B-AEDE-5868204010F0}" presName="horFlow" presStyleCnt="0"/>
      <dgm:spPr/>
    </dgm:pt>
    <dgm:pt modelId="{90E2DE44-C1CA-44F5-B0F1-822297272A1F}" type="pres">
      <dgm:prSet presAssocID="{42AFA2F1-CEEE-405B-AEDE-5868204010F0}" presName="bigChev" presStyleLbl="node1" presStyleIdx="1" presStyleCnt="4"/>
      <dgm:spPr/>
      <dgm:t>
        <a:bodyPr/>
        <a:lstStyle/>
        <a:p>
          <a:endParaRPr lang="en-GB"/>
        </a:p>
      </dgm:t>
    </dgm:pt>
    <dgm:pt modelId="{92A822EA-5C00-4AE7-9C73-DA047ED96AD9}" type="pres">
      <dgm:prSet presAssocID="{813A2A6C-63FA-479C-A75C-CF72267D90F1}" presName="parTrans" presStyleCnt="0"/>
      <dgm:spPr/>
    </dgm:pt>
    <dgm:pt modelId="{3948D7D5-A08E-4C37-94E0-F80E7E52CF42}" type="pres">
      <dgm:prSet presAssocID="{F21B1934-A493-48CB-8C8C-3D3408AF6805}" presName="node" presStyleLbl="alignAccFollowNode1" presStyleIdx="1" presStyleCnt="4" custScaleX="193332">
        <dgm:presLayoutVars>
          <dgm:bulletEnabled val="1"/>
        </dgm:presLayoutVars>
      </dgm:prSet>
      <dgm:spPr/>
      <dgm:t>
        <a:bodyPr/>
        <a:lstStyle/>
        <a:p>
          <a:endParaRPr lang="en-GB"/>
        </a:p>
      </dgm:t>
    </dgm:pt>
    <dgm:pt modelId="{568AB915-B5D0-41E5-B975-46CBC207124D}" type="pres">
      <dgm:prSet presAssocID="{42AFA2F1-CEEE-405B-AEDE-5868204010F0}" presName="vSp" presStyleCnt="0"/>
      <dgm:spPr/>
    </dgm:pt>
    <dgm:pt modelId="{F1DAD80D-58C2-4A57-998A-C347381B9541}" type="pres">
      <dgm:prSet presAssocID="{1260BC52-7892-49A6-8D57-6CDC9D466809}" presName="horFlow" presStyleCnt="0"/>
      <dgm:spPr/>
    </dgm:pt>
    <dgm:pt modelId="{E1B13BC1-B263-4DEC-A8FE-BD88F7713913}" type="pres">
      <dgm:prSet presAssocID="{1260BC52-7892-49A6-8D57-6CDC9D466809}" presName="bigChev" presStyleLbl="node1" presStyleIdx="2" presStyleCnt="4"/>
      <dgm:spPr/>
      <dgm:t>
        <a:bodyPr/>
        <a:lstStyle/>
        <a:p>
          <a:endParaRPr lang="en-GB"/>
        </a:p>
      </dgm:t>
    </dgm:pt>
    <dgm:pt modelId="{11F34D6D-B39C-44BD-B528-6732E7EF5EA8}" type="pres">
      <dgm:prSet presAssocID="{5E03DB5F-4565-4CC9-9233-A051BF3AF3CC}" presName="parTrans" presStyleCnt="0"/>
      <dgm:spPr/>
    </dgm:pt>
    <dgm:pt modelId="{62BA4B44-9EA7-409B-9878-3A8D926EBBDB}" type="pres">
      <dgm:prSet presAssocID="{9ED114E6-2BAC-475C-90BC-237AC96AA891}" presName="node" presStyleLbl="alignAccFollowNode1" presStyleIdx="2" presStyleCnt="4" custScaleX="193332">
        <dgm:presLayoutVars>
          <dgm:bulletEnabled val="1"/>
        </dgm:presLayoutVars>
      </dgm:prSet>
      <dgm:spPr/>
      <dgm:t>
        <a:bodyPr/>
        <a:lstStyle/>
        <a:p>
          <a:endParaRPr lang="en-GB"/>
        </a:p>
      </dgm:t>
    </dgm:pt>
    <dgm:pt modelId="{864601AD-2C16-4A77-AA93-28695C33E1CE}" type="pres">
      <dgm:prSet presAssocID="{1260BC52-7892-49A6-8D57-6CDC9D466809}" presName="vSp" presStyleCnt="0"/>
      <dgm:spPr/>
    </dgm:pt>
    <dgm:pt modelId="{0326900F-316E-4F66-8640-D79413586E7D}" type="pres">
      <dgm:prSet presAssocID="{396FC2A9-19DD-484E-AB9C-7C9F6A0CC34F}" presName="horFlow" presStyleCnt="0"/>
      <dgm:spPr/>
    </dgm:pt>
    <dgm:pt modelId="{B4DAC36E-E555-4FEF-B3D0-883F4AF71F2D}" type="pres">
      <dgm:prSet presAssocID="{396FC2A9-19DD-484E-AB9C-7C9F6A0CC34F}" presName="bigChev" presStyleLbl="node1" presStyleIdx="3" presStyleCnt="4"/>
      <dgm:spPr/>
      <dgm:t>
        <a:bodyPr/>
        <a:lstStyle/>
        <a:p>
          <a:endParaRPr lang="en-GB"/>
        </a:p>
      </dgm:t>
    </dgm:pt>
    <dgm:pt modelId="{5B0D5D36-E737-4263-A66E-6AE72B41260D}" type="pres">
      <dgm:prSet presAssocID="{12014500-1010-4E15-8835-84CC3E0A441B}" presName="parTrans" presStyleCnt="0"/>
      <dgm:spPr/>
    </dgm:pt>
    <dgm:pt modelId="{E2100032-27CE-412F-A2A9-DC0C94ACF0B3}" type="pres">
      <dgm:prSet presAssocID="{FDACE7EE-7C19-40E5-A096-F70498D40DF6}" presName="node" presStyleLbl="alignAccFollowNode1" presStyleIdx="3" presStyleCnt="4" custScaleX="193332">
        <dgm:presLayoutVars>
          <dgm:bulletEnabled val="1"/>
        </dgm:presLayoutVars>
      </dgm:prSet>
      <dgm:spPr/>
      <dgm:t>
        <a:bodyPr/>
        <a:lstStyle/>
        <a:p>
          <a:endParaRPr lang="en-GB"/>
        </a:p>
      </dgm:t>
    </dgm:pt>
  </dgm:ptLst>
  <dgm:cxnLst>
    <dgm:cxn modelId="{3BE5FC12-B552-4A60-A1A7-51C753D0FC91}" srcId="{4C645285-F5EC-4869-BC21-88F74A27F5B3}" destId="{42AFA2F1-CEEE-405B-AEDE-5868204010F0}" srcOrd="1" destOrd="0" parTransId="{0DDFE7E5-E4CA-4FCF-97EB-9FAB2E8EA8D4}" sibTransId="{1484D9A8-377E-4BA0-A14F-F49EFA9E1831}"/>
    <dgm:cxn modelId="{B1EDDE6A-B397-4F2B-B2E3-6C80BD174585}" srcId="{21ABFF2E-76BE-4D03-B09F-4990651DC330}" destId="{4F028C82-D5E6-44CA-B6F6-E783E3CC5B2C}" srcOrd="0" destOrd="0" parTransId="{D5333879-B9B3-4439-A863-9DFEB7D523F1}" sibTransId="{34F19D9B-0CF2-4782-95A2-03C1942E382F}"/>
    <dgm:cxn modelId="{3A3A0DE4-F5CE-4B39-BC60-79208BBEFD09}" srcId="{4C645285-F5EC-4869-BC21-88F74A27F5B3}" destId="{1260BC52-7892-49A6-8D57-6CDC9D466809}" srcOrd="2" destOrd="0" parTransId="{020AE9BE-8E76-41AE-85BB-A217538F6DB1}" sibTransId="{AF847FF1-B9F9-422A-9576-12CF7C3E633C}"/>
    <dgm:cxn modelId="{6B5536FF-FC38-42CB-884F-31DFB2661B1A}" srcId="{4C645285-F5EC-4869-BC21-88F74A27F5B3}" destId="{21ABFF2E-76BE-4D03-B09F-4990651DC330}" srcOrd="0" destOrd="0" parTransId="{126F02BD-67DA-4D6D-B4CA-E4A90DE8EA37}" sibTransId="{A3DCDA6E-DF59-46B1-A622-6E56F4FE75E4}"/>
    <dgm:cxn modelId="{380E5416-8BF0-49D9-BD3E-32F46DEEBF5D}" srcId="{396FC2A9-19DD-484E-AB9C-7C9F6A0CC34F}" destId="{FDACE7EE-7C19-40E5-A096-F70498D40DF6}" srcOrd="0" destOrd="0" parTransId="{12014500-1010-4E15-8835-84CC3E0A441B}" sibTransId="{D9EBF998-735F-4CDB-B99D-8D8DF1285DFE}"/>
    <dgm:cxn modelId="{62BAFC0C-DBF6-48D8-99B8-E1F2291C0E57}" type="presOf" srcId="{396FC2A9-19DD-484E-AB9C-7C9F6A0CC34F}" destId="{B4DAC36E-E555-4FEF-B3D0-883F4AF71F2D}" srcOrd="0" destOrd="0" presId="urn:microsoft.com/office/officeart/2005/8/layout/lProcess3"/>
    <dgm:cxn modelId="{146BA127-3AB9-4ADF-90A9-911C390F2B1F}" type="presOf" srcId="{FDACE7EE-7C19-40E5-A096-F70498D40DF6}" destId="{E2100032-27CE-412F-A2A9-DC0C94ACF0B3}" srcOrd="0" destOrd="0" presId="urn:microsoft.com/office/officeart/2005/8/layout/lProcess3"/>
    <dgm:cxn modelId="{90C0B807-1822-4F45-AA69-1FD2AAD3F78F}" type="presOf" srcId="{4F028C82-D5E6-44CA-B6F6-E783E3CC5B2C}" destId="{74878B77-CCA4-4D39-8D1F-266DE3935B4D}" srcOrd="0" destOrd="0" presId="urn:microsoft.com/office/officeart/2005/8/layout/lProcess3"/>
    <dgm:cxn modelId="{E7EFD25E-2DEC-414D-9B04-65B2F98AB573}" srcId="{1260BC52-7892-49A6-8D57-6CDC9D466809}" destId="{9ED114E6-2BAC-475C-90BC-237AC96AA891}" srcOrd="0" destOrd="0" parTransId="{5E03DB5F-4565-4CC9-9233-A051BF3AF3CC}" sibTransId="{7CC33DAF-4A39-4E2A-9B6D-A85EC2356C39}"/>
    <dgm:cxn modelId="{B8780E40-2AAE-44FC-BD2F-6E93C0C79675}" type="presOf" srcId="{21ABFF2E-76BE-4D03-B09F-4990651DC330}" destId="{5F987E7C-45A5-4F34-AE06-66F1AE36EC0E}" srcOrd="0" destOrd="0" presId="urn:microsoft.com/office/officeart/2005/8/layout/lProcess3"/>
    <dgm:cxn modelId="{4395EC93-FC20-4582-9659-54CE9C3CBB39}" type="presOf" srcId="{9ED114E6-2BAC-475C-90BC-237AC96AA891}" destId="{62BA4B44-9EA7-409B-9878-3A8D926EBBDB}" srcOrd="0" destOrd="0" presId="urn:microsoft.com/office/officeart/2005/8/layout/lProcess3"/>
    <dgm:cxn modelId="{99FFBB62-8733-48A8-9394-EBCADA1E54EA}" srcId="{4C645285-F5EC-4869-BC21-88F74A27F5B3}" destId="{396FC2A9-19DD-484E-AB9C-7C9F6A0CC34F}" srcOrd="3" destOrd="0" parTransId="{66C7F53F-1809-49F3-8ABB-7680D87BCE63}" sibTransId="{E9D5B25D-015A-49E0-B25E-EC9AFA00A71E}"/>
    <dgm:cxn modelId="{2473D751-7B30-46AF-A4E5-44A199A9C552}" srcId="{42AFA2F1-CEEE-405B-AEDE-5868204010F0}" destId="{F21B1934-A493-48CB-8C8C-3D3408AF6805}" srcOrd="0" destOrd="0" parTransId="{813A2A6C-63FA-479C-A75C-CF72267D90F1}" sibTransId="{F9298B83-3373-4CD3-95E4-6F2EDA6198EC}"/>
    <dgm:cxn modelId="{0E16714A-65DF-4EAC-83DC-D17AE645EC53}" type="presOf" srcId="{42AFA2F1-CEEE-405B-AEDE-5868204010F0}" destId="{90E2DE44-C1CA-44F5-B0F1-822297272A1F}" srcOrd="0" destOrd="0" presId="urn:microsoft.com/office/officeart/2005/8/layout/lProcess3"/>
    <dgm:cxn modelId="{6411BC74-058D-491C-86B7-F3B09DAEF708}" type="presOf" srcId="{4C645285-F5EC-4869-BC21-88F74A27F5B3}" destId="{80E1DF5F-86D7-4DD2-8F41-07E4DC1676AC}" srcOrd="0" destOrd="0" presId="urn:microsoft.com/office/officeart/2005/8/layout/lProcess3"/>
    <dgm:cxn modelId="{1BDDE789-A71D-4CC8-98BC-D343B25BD664}" type="presOf" srcId="{1260BC52-7892-49A6-8D57-6CDC9D466809}" destId="{E1B13BC1-B263-4DEC-A8FE-BD88F7713913}" srcOrd="0" destOrd="0" presId="urn:microsoft.com/office/officeart/2005/8/layout/lProcess3"/>
    <dgm:cxn modelId="{56E0DA8D-7FA2-4A8D-BA50-5A01638B764A}" type="presOf" srcId="{F21B1934-A493-48CB-8C8C-3D3408AF6805}" destId="{3948D7D5-A08E-4C37-94E0-F80E7E52CF42}" srcOrd="0" destOrd="0" presId="urn:microsoft.com/office/officeart/2005/8/layout/lProcess3"/>
    <dgm:cxn modelId="{C6DBE912-DD7E-4B8E-B65A-3FC696CDF735}" type="presParOf" srcId="{80E1DF5F-86D7-4DD2-8F41-07E4DC1676AC}" destId="{758DF5B1-B5DC-4A06-A73B-1486081624A2}" srcOrd="0" destOrd="0" presId="urn:microsoft.com/office/officeart/2005/8/layout/lProcess3"/>
    <dgm:cxn modelId="{7A7E7661-DC04-429F-897E-DA252017305F}" type="presParOf" srcId="{758DF5B1-B5DC-4A06-A73B-1486081624A2}" destId="{5F987E7C-45A5-4F34-AE06-66F1AE36EC0E}" srcOrd="0" destOrd="0" presId="urn:microsoft.com/office/officeart/2005/8/layout/lProcess3"/>
    <dgm:cxn modelId="{3FF79967-DB64-4CD1-A6FF-814AC072A15B}" type="presParOf" srcId="{758DF5B1-B5DC-4A06-A73B-1486081624A2}" destId="{199D05E9-E425-412D-A799-08E87CE38ECF}" srcOrd="1" destOrd="0" presId="urn:microsoft.com/office/officeart/2005/8/layout/lProcess3"/>
    <dgm:cxn modelId="{7298E1C4-F216-4193-B21D-6C23473CD5B0}" type="presParOf" srcId="{758DF5B1-B5DC-4A06-A73B-1486081624A2}" destId="{74878B77-CCA4-4D39-8D1F-266DE3935B4D}" srcOrd="2" destOrd="0" presId="urn:microsoft.com/office/officeart/2005/8/layout/lProcess3"/>
    <dgm:cxn modelId="{F32B1A86-B8FB-4556-BA47-0C5A26700047}" type="presParOf" srcId="{80E1DF5F-86D7-4DD2-8F41-07E4DC1676AC}" destId="{1817C8D6-4495-4318-9F1E-401289E40FF1}" srcOrd="1" destOrd="0" presId="urn:microsoft.com/office/officeart/2005/8/layout/lProcess3"/>
    <dgm:cxn modelId="{DCFCBBC1-4E38-4B56-A5CF-9111B677602D}" type="presParOf" srcId="{80E1DF5F-86D7-4DD2-8F41-07E4DC1676AC}" destId="{1E9337E8-FBB5-4889-B84F-91BE3524F725}" srcOrd="2" destOrd="0" presId="urn:microsoft.com/office/officeart/2005/8/layout/lProcess3"/>
    <dgm:cxn modelId="{15B17C5F-3A2C-4856-A24A-A4C5EBBE5F4C}" type="presParOf" srcId="{1E9337E8-FBB5-4889-B84F-91BE3524F725}" destId="{90E2DE44-C1CA-44F5-B0F1-822297272A1F}" srcOrd="0" destOrd="0" presId="urn:microsoft.com/office/officeart/2005/8/layout/lProcess3"/>
    <dgm:cxn modelId="{00D57DDB-A35D-4FE1-88D1-FC0B6BCEBA60}" type="presParOf" srcId="{1E9337E8-FBB5-4889-B84F-91BE3524F725}" destId="{92A822EA-5C00-4AE7-9C73-DA047ED96AD9}" srcOrd="1" destOrd="0" presId="urn:microsoft.com/office/officeart/2005/8/layout/lProcess3"/>
    <dgm:cxn modelId="{857B23FE-7027-418C-B962-DEFD9741191B}" type="presParOf" srcId="{1E9337E8-FBB5-4889-B84F-91BE3524F725}" destId="{3948D7D5-A08E-4C37-94E0-F80E7E52CF42}" srcOrd="2" destOrd="0" presId="urn:microsoft.com/office/officeart/2005/8/layout/lProcess3"/>
    <dgm:cxn modelId="{FEAC21C2-6FFF-42C1-8481-7F0437759F67}" type="presParOf" srcId="{80E1DF5F-86D7-4DD2-8F41-07E4DC1676AC}" destId="{568AB915-B5D0-41E5-B975-46CBC207124D}" srcOrd="3" destOrd="0" presId="urn:microsoft.com/office/officeart/2005/8/layout/lProcess3"/>
    <dgm:cxn modelId="{6EC7E898-D7B2-4503-A46E-160D26A2B410}" type="presParOf" srcId="{80E1DF5F-86D7-4DD2-8F41-07E4DC1676AC}" destId="{F1DAD80D-58C2-4A57-998A-C347381B9541}" srcOrd="4" destOrd="0" presId="urn:microsoft.com/office/officeart/2005/8/layout/lProcess3"/>
    <dgm:cxn modelId="{2943AE79-E05C-4424-A17D-1BEF39B6BCE8}" type="presParOf" srcId="{F1DAD80D-58C2-4A57-998A-C347381B9541}" destId="{E1B13BC1-B263-4DEC-A8FE-BD88F7713913}" srcOrd="0" destOrd="0" presId="urn:microsoft.com/office/officeart/2005/8/layout/lProcess3"/>
    <dgm:cxn modelId="{B89000EB-0E77-41C1-90D9-86D26A6008E7}" type="presParOf" srcId="{F1DAD80D-58C2-4A57-998A-C347381B9541}" destId="{11F34D6D-B39C-44BD-B528-6732E7EF5EA8}" srcOrd="1" destOrd="0" presId="urn:microsoft.com/office/officeart/2005/8/layout/lProcess3"/>
    <dgm:cxn modelId="{BD125C2C-1EBE-4AE3-B318-3003FE517C43}" type="presParOf" srcId="{F1DAD80D-58C2-4A57-998A-C347381B9541}" destId="{62BA4B44-9EA7-409B-9878-3A8D926EBBDB}" srcOrd="2" destOrd="0" presId="urn:microsoft.com/office/officeart/2005/8/layout/lProcess3"/>
    <dgm:cxn modelId="{16E56BBE-34D3-41D8-8BE0-5CB39C54C404}" type="presParOf" srcId="{80E1DF5F-86D7-4DD2-8F41-07E4DC1676AC}" destId="{864601AD-2C16-4A77-AA93-28695C33E1CE}" srcOrd="5" destOrd="0" presId="urn:microsoft.com/office/officeart/2005/8/layout/lProcess3"/>
    <dgm:cxn modelId="{996552A1-8869-4733-936F-8C3AB4A7722A}" type="presParOf" srcId="{80E1DF5F-86D7-4DD2-8F41-07E4DC1676AC}" destId="{0326900F-316E-4F66-8640-D79413586E7D}" srcOrd="6" destOrd="0" presId="urn:microsoft.com/office/officeart/2005/8/layout/lProcess3"/>
    <dgm:cxn modelId="{BC45D84B-ABCC-4105-85A9-431E1FF7E05B}" type="presParOf" srcId="{0326900F-316E-4F66-8640-D79413586E7D}" destId="{B4DAC36E-E555-4FEF-B3D0-883F4AF71F2D}" srcOrd="0" destOrd="0" presId="urn:microsoft.com/office/officeart/2005/8/layout/lProcess3"/>
    <dgm:cxn modelId="{6100BF7A-5928-4B9D-A9F6-14A894B6FDFB}" type="presParOf" srcId="{0326900F-316E-4F66-8640-D79413586E7D}" destId="{5B0D5D36-E737-4263-A66E-6AE72B41260D}" srcOrd="1" destOrd="0" presId="urn:microsoft.com/office/officeart/2005/8/layout/lProcess3"/>
    <dgm:cxn modelId="{7335B359-B292-48CA-A8EF-2BB537E071F6}" type="presParOf" srcId="{0326900F-316E-4F66-8640-D79413586E7D}" destId="{E2100032-27CE-412F-A2A9-DC0C94ACF0B3}"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Statically Typed</a:t>
          </a:r>
          <a:endParaRPr lang="en-GB" sz="4200" kern="1200" dirty="0"/>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Dynamically Typed</a:t>
          </a:r>
          <a:endParaRPr lang="en-GB" sz="4200" kern="1200" dirty="0"/>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809"/>
          <a:ext cx="8011131" cy="10146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Many, many data sources are surprisingly stable</a:t>
          </a:r>
          <a:endParaRPr lang="en-GB" sz="2800" kern="1200" dirty="0"/>
        </a:p>
      </dsp:txBody>
      <dsp:txXfrm>
        <a:off x="49533" y="50342"/>
        <a:ext cx="7912065" cy="915617"/>
      </dsp:txXfrm>
    </dsp:sp>
    <dsp:sp modelId="{3EC0B6CA-20B2-4B6E-8C81-BF749EC767C7}">
      <dsp:nvSpPr>
        <dsp:cNvPr id="0" name=""/>
        <dsp:cNvSpPr/>
      </dsp:nvSpPr>
      <dsp:spPr>
        <a:xfrm>
          <a:off x="0" y="1027854"/>
          <a:ext cx="8011131" cy="10146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Some data sources support “snapshot dates” (c.f. </a:t>
          </a:r>
          <a:r>
            <a:rPr lang="en-GB" sz="2800" kern="1200" dirty="0" err="1" smtClean="0"/>
            <a:t>Datomic</a:t>
          </a:r>
          <a:r>
            <a:rPr lang="en-GB" sz="2800" kern="1200" dirty="0" smtClean="0"/>
            <a:t>, Freebase)</a:t>
          </a:r>
          <a:endParaRPr lang="en-GB" sz="2800" kern="1200" dirty="0"/>
        </a:p>
      </dsp:txBody>
      <dsp:txXfrm>
        <a:off x="49533" y="1077387"/>
        <a:ext cx="7912065" cy="915617"/>
      </dsp:txXfrm>
    </dsp:sp>
    <dsp:sp modelId="{83270D6F-0311-4B57-9903-602F35763410}">
      <dsp:nvSpPr>
        <dsp:cNvPr id="0" name=""/>
        <dsp:cNvSpPr/>
      </dsp:nvSpPr>
      <dsp:spPr>
        <a:xfrm>
          <a:off x="0" y="2054898"/>
          <a:ext cx="8011131" cy="10146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Data scripting has low exposure</a:t>
          </a:r>
          <a:endParaRPr lang="en-GB" sz="2800" kern="1200" dirty="0"/>
        </a:p>
      </dsp:txBody>
      <dsp:txXfrm>
        <a:off x="49533" y="2104431"/>
        <a:ext cx="7912065" cy="915617"/>
      </dsp:txXfrm>
    </dsp:sp>
    <dsp:sp modelId="{952C8B6B-DE06-4032-8B30-24461EF83ABC}">
      <dsp:nvSpPr>
        <dsp:cNvPr id="0" name=""/>
        <dsp:cNvSpPr/>
      </dsp:nvSpPr>
      <dsp:spPr>
        <a:xfrm>
          <a:off x="0" y="3081942"/>
          <a:ext cx="8011131" cy="10146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Support “</a:t>
          </a:r>
          <a:r>
            <a:rPr lang="en-GB" sz="2800" kern="1200" dirty="0" smtClean="0"/>
            <a:t>invalidation signals” from providers at design-time</a:t>
          </a:r>
          <a:endParaRPr lang="en-GB" sz="2800" kern="1200" dirty="0"/>
        </a:p>
      </dsp:txBody>
      <dsp:txXfrm>
        <a:off x="49533" y="3131475"/>
        <a:ext cx="7912065" cy="915617"/>
      </dsp:txXfrm>
    </dsp:sp>
    <dsp:sp modelId="{C4B4B460-90BC-4020-976D-E21F29538728}">
      <dsp:nvSpPr>
        <dsp:cNvPr id="0" name=""/>
        <dsp:cNvSpPr/>
      </dsp:nvSpPr>
      <dsp:spPr>
        <a:xfrm>
          <a:off x="0" y="4108986"/>
          <a:ext cx="8011131" cy="10146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Erasure makes compiled code much less fragile</a:t>
          </a:r>
          <a:endParaRPr lang="en-GB" sz="2800" kern="1200" dirty="0"/>
        </a:p>
      </dsp:txBody>
      <dsp:txXfrm>
        <a:off x="49533" y="4158519"/>
        <a:ext cx="7912065" cy="9156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56617" y="2788"/>
          <a:ext cx="2271489" cy="136289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dirty="0" smtClean="0"/>
            <a:t>Ur</a:t>
          </a:r>
          <a:endParaRPr lang="en-GB" sz="2800" kern="1200" dirty="0"/>
        </a:p>
      </dsp:txBody>
      <dsp:txXfrm>
        <a:off x="556617" y="2788"/>
        <a:ext cx="2271489" cy="1362893"/>
      </dsp:txXfrm>
    </dsp:sp>
    <dsp:sp modelId="{9BF57B96-B661-4424-BCCA-8A907CCB3569}">
      <dsp:nvSpPr>
        <dsp:cNvPr id="0" name=""/>
        <dsp:cNvSpPr/>
      </dsp:nvSpPr>
      <dsp:spPr>
        <a:xfrm>
          <a:off x="3055255" y="2788"/>
          <a:ext cx="2271489" cy="1362893"/>
        </a:xfrm>
        <a:prstGeom prst="rect">
          <a:avLst/>
        </a:prstGeom>
        <a:solidFill>
          <a:schemeClr val="accent3">
            <a:hueOff val="1875044"/>
            <a:satOff val="-2813"/>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dirty="0" err="1" smtClean="0"/>
            <a:t>Gosu</a:t>
          </a:r>
          <a:endParaRPr lang="en-GB" sz="2800" kern="1200" dirty="0"/>
        </a:p>
      </dsp:txBody>
      <dsp:txXfrm>
        <a:off x="3055255" y="2788"/>
        <a:ext cx="2271489" cy="1362893"/>
      </dsp:txXfrm>
    </dsp:sp>
    <dsp:sp modelId="{03DF18D3-7E95-4346-9BB3-71AB27DE435C}">
      <dsp:nvSpPr>
        <dsp:cNvPr id="0" name=""/>
        <dsp:cNvSpPr/>
      </dsp:nvSpPr>
      <dsp:spPr>
        <a:xfrm>
          <a:off x="5553893" y="2788"/>
          <a:ext cx="2271489" cy="1362893"/>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dirty="0" err="1" smtClean="0"/>
            <a:t>Scala</a:t>
          </a:r>
          <a:r>
            <a:rPr lang="en-GB" sz="2800" b="0" kern="1200" baseline="0" dirty="0" smtClean="0"/>
            <a:t> Type Macros</a:t>
          </a:r>
          <a:endParaRPr lang="en-GB" sz="2800" kern="1200" dirty="0"/>
        </a:p>
      </dsp:txBody>
      <dsp:txXfrm>
        <a:off x="5553893" y="2788"/>
        <a:ext cx="2271489" cy="1362893"/>
      </dsp:txXfrm>
    </dsp:sp>
    <dsp:sp modelId="{13CBD19E-C121-486B-BB26-96059C7690C6}">
      <dsp:nvSpPr>
        <dsp:cNvPr id="0" name=""/>
        <dsp:cNvSpPr/>
      </dsp:nvSpPr>
      <dsp:spPr>
        <a:xfrm>
          <a:off x="556617" y="1592831"/>
          <a:ext cx="2271489" cy="1362893"/>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smtClean="0"/>
            <a:t>Template </a:t>
          </a:r>
          <a:r>
            <a:rPr lang="en-GB" sz="2800" b="0" kern="1200" baseline="0" dirty="0" smtClean="0"/>
            <a:t>Haskell</a:t>
          </a:r>
          <a:endParaRPr lang="en-GB" sz="2800" kern="1200" dirty="0"/>
        </a:p>
      </dsp:txBody>
      <dsp:txXfrm>
        <a:off x="556617" y="1592831"/>
        <a:ext cx="2271489" cy="1362893"/>
      </dsp:txXfrm>
    </dsp:sp>
    <dsp:sp modelId="{6106473F-7DBE-41AF-AA48-1851D89FE089}">
      <dsp:nvSpPr>
        <dsp:cNvPr id="0" name=""/>
        <dsp:cNvSpPr/>
      </dsp:nvSpPr>
      <dsp:spPr>
        <a:xfrm>
          <a:off x="3055255" y="1592831"/>
          <a:ext cx="2271489" cy="1362893"/>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dirty="0" smtClean="0"/>
            <a:t>Scheme/Lisp Macros</a:t>
          </a:r>
          <a:endParaRPr lang="en-GB" sz="2800" kern="1200" dirty="0"/>
        </a:p>
      </dsp:txBody>
      <dsp:txXfrm>
        <a:off x="3055255" y="1592831"/>
        <a:ext cx="2271489" cy="1362893"/>
      </dsp:txXfrm>
    </dsp:sp>
    <dsp:sp modelId="{EAAEAE1A-2744-49BE-B2C0-863C5167C0EB}">
      <dsp:nvSpPr>
        <dsp:cNvPr id="0" name=""/>
        <dsp:cNvSpPr/>
      </dsp:nvSpPr>
      <dsp:spPr>
        <a:xfrm>
          <a:off x="5553893" y="1592831"/>
          <a:ext cx="2271489" cy="1362893"/>
        </a:xfrm>
        <a:prstGeom prst="rect">
          <a:avLst/>
        </a:prstGeom>
        <a:solidFill>
          <a:schemeClr val="accent3">
            <a:hueOff val="9375220"/>
            <a:satOff val="-14067"/>
            <a:lumOff val="-22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dirty="0" err="1" smtClean="0"/>
            <a:t>Idris</a:t>
          </a:r>
          <a:endParaRPr lang="en-GB" sz="2800" kern="1200" dirty="0"/>
        </a:p>
      </dsp:txBody>
      <dsp:txXfrm>
        <a:off x="5553893" y="1592831"/>
        <a:ext cx="2271489" cy="1362893"/>
      </dsp:txXfrm>
    </dsp:sp>
    <dsp:sp modelId="{B21E0C85-EE71-4126-A821-C25CC485DD03}">
      <dsp:nvSpPr>
        <dsp:cNvPr id="0" name=""/>
        <dsp:cNvSpPr/>
      </dsp:nvSpPr>
      <dsp:spPr>
        <a:xfrm>
          <a:off x="3055255" y="3182873"/>
          <a:ext cx="2271489" cy="136289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kern="1200" dirty="0" smtClean="0"/>
            <a:t>…</a:t>
          </a:r>
          <a:endParaRPr lang="en-GB" sz="2800" kern="1200" dirty="0"/>
        </a:p>
      </dsp:txBody>
      <dsp:txXfrm>
        <a:off x="3055255" y="3182873"/>
        <a:ext cx="2271489" cy="13628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838232"/>
          <a:ext cx="2613730" cy="156823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the ever-growing ocean of digital reality around us  </a:t>
          </a:r>
          <a:endParaRPr lang="en-GB" sz="2000" kern="1200" dirty="0"/>
        </a:p>
      </dsp:txBody>
      <dsp:txXfrm>
        <a:off x="0" y="838232"/>
        <a:ext cx="2613730" cy="1568238"/>
      </dsp:txXfrm>
    </dsp:sp>
    <dsp:sp modelId="{5C889AEA-E0C2-4FF9-A34D-CA456FDB903E}">
      <dsp:nvSpPr>
        <dsp:cNvPr id="0" name=""/>
        <dsp:cNvSpPr/>
      </dsp:nvSpPr>
      <dsp:spPr>
        <a:xfrm>
          <a:off x="2875103" y="838232"/>
          <a:ext cx="2613730" cy="1568238"/>
        </a:xfrm>
        <a:prstGeom prst="rect">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big. Really big.</a:t>
          </a:r>
        </a:p>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defies imagination for its enormity</a:t>
          </a:r>
          <a:endParaRPr lang="en-GB" sz="2000" kern="1200" dirty="0"/>
        </a:p>
      </dsp:txBody>
      <dsp:txXfrm>
        <a:off x="2875103" y="838232"/>
        <a:ext cx="2613730" cy="1568238"/>
      </dsp:txXfrm>
    </dsp:sp>
    <dsp:sp modelId="{BB6560F0-5737-4155-83E0-F00762C15097}">
      <dsp:nvSpPr>
        <dsp:cNvPr id="0" name=""/>
        <dsp:cNvSpPr/>
      </dsp:nvSpPr>
      <dsp:spPr>
        <a:xfrm>
          <a:off x="5750207" y="838232"/>
          <a:ext cx="2613730" cy="1568238"/>
        </a:xfrm>
        <a:prstGeom prst="rect">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other. It doesn’t speak your language</a:t>
          </a:r>
          <a:endParaRPr lang="en-GB" sz="2000" kern="1200" dirty="0"/>
        </a:p>
      </dsp:txBody>
      <dsp:txXfrm>
        <a:off x="5750207" y="838232"/>
        <a:ext cx="2613730" cy="1568238"/>
      </dsp:txXfrm>
    </dsp:sp>
    <dsp:sp modelId="{95717ED0-058B-40A8-AEF1-D8763A5D87CC}">
      <dsp:nvSpPr>
        <dsp:cNvPr id="0" name=""/>
        <dsp:cNvSpPr/>
      </dsp:nvSpPr>
      <dsp:spPr>
        <a:xfrm>
          <a:off x="0" y="2667843"/>
          <a:ext cx="2613730" cy="1568238"/>
        </a:xfrm>
        <a:prstGeom prst="rect">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being organized at an incredible rate</a:t>
          </a:r>
          <a:endParaRPr lang="en-GB" sz="2000" kern="1200" dirty="0"/>
        </a:p>
      </dsp:txBody>
      <dsp:txXfrm>
        <a:off x="0" y="2667843"/>
        <a:ext cx="2613730" cy="1568238"/>
      </dsp:txXfrm>
    </dsp:sp>
    <dsp:sp modelId="{2B9C4F42-7270-4926-91A5-B0F02BC89C9E}">
      <dsp:nvSpPr>
        <dsp:cNvPr id="0" name=""/>
        <dsp:cNvSpPr/>
      </dsp:nvSpPr>
      <dsp:spPr>
        <a:xfrm>
          <a:off x="2875103" y="2667843"/>
          <a:ext cx="2613730" cy="1568238"/>
        </a:xfrm>
        <a:prstGeom prst="rect">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a:t>
          </a:r>
          <a:r>
            <a:rPr lang="en-GB" sz="2000" kern="1200" dirty="0" smtClean="0"/>
            <a:t> needs us. We’re hitting the limit with e and tau</a:t>
          </a:r>
          <a:endParaRPr lang="en-GB" sz="2000" kern="1200" dirty="0"/>
        </a:p>
      </dsp:txBody>
      <dsp:txXfrm>
        <a:off x="2875103" y="2667843"/>
        <a:ext cx="2613730" cy="1568238"/>
      </dsp:txXfrm>
    </dsp:sp>
    <dsp:sp modelId="{02636C2B-1A91-4E5F-9560-97738B72DA61}">
      <dsp:nvSpPr>
        <dsp:cNvPr id="0" name=""/>
        <dsp:cNvSpPr/>
      </dsp:nvSpPr>
      <dsp:spPr>
        <a:xfrm>
          <a:off x="5750207" y="2667843"/>
          <a:ext cx="2613730" cy="1568238"/>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surprisingly “human”</a:t>
          </a:r>
          <a:endParaRPr lang="en-GB" sz="2000" kern="1200" dirty="0"/>
        </a:p>
      </dsp:txBody>
      <dsp:txXfrm>
        <a:off x="5750207" y="2667843"/>
        <a:ext cx="2613730" cy="15682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831409"/>
          <a:ext cx="2613730" cy="15682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full of uncertainty and probabilities.</a:t>
          </a:r>
          <a:endParaRPr lang="en-GB" sz="2000" kern="1200" dirty="0"/>
        </a:p>
      </dsp:txBody>
      <dsp:txXfrm>
        <a:off x="0" y="831409"/>
        <a:ext cx="2613730" cy="1568238"/>
      </dsp:txXfrm>
    </dsp:sp>
    <dsp:sp modelId="{A79A055B-95A4-44BD-A67F-B5A5ABC9C814}">
      <dsp:nvSpPr>
        <dsp:cNvPr id="0" name=""/>
        <dsp:cNvSpPr/>
      </dsp:nvSpPr>
      <dsp:spPr>
        <a:xfrm>
          <a:off x="2875103" y="831409"/>
          <a:ext cx="2613730" cy="156823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You are mutually recursive with Γ</a:t>
          </a:r>
          <a:r>
            <a:rPr lang="en-GB" sz="2000" kern="1200" baseline="-25000" dirty="0" smtClean="0"/>
            <a:t>0</a:t>
          </a:r>
          <a:r>
            <a:rPr lang="en-GB" sz="2000" kern="1200" dirty="0" smtClean="0"/>
            <a:t>. You are part of it. </a:t>
          </a:r>
        </a:p>
      </dsp:txBody>
      <dsp:txXfrm>
        <a:off x="2875103" y="831409"/>
        <a:ext cx="2613730" cy="1568238"/>
      </dsp:txXfrm>
    </dsp:sp>
    <dsp:sp modelId="{7DE51232-A39B-4346-A8B5-36F192675968}">
      <dsp:nvSpPr>
        <dsp:cNvPr id="0" name=""/>
        <dsp:cNvSpPr/>
      </dsp:nvSpPr>
      <dsp:spPr>
        <a:xfrm>
          <a:off x="5750207" y="831409"/>
          <a:ext cx="2613730" cy="156823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open doors, many locked doors</a:t>
          </a:r>
          <a:endParaRPr lang="en-GB" sz="2000" kern="1200" dirty="0"/>
        </a:p>
      </dsp:txBody>
      <dsp:txXfrm>
        <a:off x="5750207" y="831409"/>
        <a:ext cx="2613730" cy="1568238"/>
      </dsp:txXfrm>
    </dsp:sp>
    <dsp:sp modelId="{44BA56FA-50F2-46D9-AB07-EFCB75B83A11}">
      <dsp:nvSpPr>
        <dsp:cNvPr id="0" name=""/>
        <dsp:cNvSpPr/>
      </dsp:nvSpPr>
      <dsp:spPr>
        <a:xfrm>
          <a:off x="0" y="2661021"/>
          <a:ext cx="2613730" cy="15682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many parts that do not get on particularly well.</a:t>
          </a:r>
          <a:endParaRPr lang="en-GB" sz="2000" kern="1200" dirty="0"/>
        </a:p>
      </dsp:txBody>
      <dsp:txXfrm>
        <a:off x="0" y="2661021"/>
        <a:ext cx="2613730" cy="1568238"/>
      </dsp:txXfrm>
    </dsp:sp>
    <dsp:sp modelId="{14C5F710-3C2E-46ED-9199-093306C6172F}">
      <dsp:nvSpPr>
        <dsp:cNvPr id="0" name=""/>
        <dsp:cNvSpPr/>
      </dsp:nvSpPr>
      <dsp:spPr>
        <a:xfrm>
          <a:off x="2875103" y="2661021"/>
          <a:ext cx="2613730" cy="156823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so real you want to touch it, explore it</a:t>
          </a:r>
          <a:endParaRPr lang="en-GB" sz="2000" kern="1200" dirty="0"/>
        </a:p>
      </dsp:txBody>
      <dsp:txXfrm>
        <a:off x="2875103" y="2661021"/>
        <a:ext cx="2613730" cy="1568238"/>
      </dsp:txXfrm>
    </dsp:sp>
    <dsp:sp modelId="{1A98FB64-081D-4F6B-AC3C-8BA76C73DBF9}">
      <dsp:nvSpPr>
        <dsp:cNvPr id="0" name=""/>
        <dsp:cNvSpPr/>
      </dsp:nvSpPr>
      <dsp:spPr>
        <a:xfrm>
          <a:off x="5750207" y="2661021"/>
          <a:ext cx="2613730" cy="15682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Don’t look too long. </a:t>
          </a:r>
        </a:p>
        <a:p>
          <a:pPr lvl="0" algn="ctr" defTabSz="889000" rtl="0">
            <a:lnSpc>
              <a:spcPct val="90000"/>
            </a:lnSpc>
            <a:spcBef>
              <a:spcPct val="0"/>
            </a:spcBef>
            <a:spcAft>
              <a:spcPct val="35000"/>
            </a:spcAft>
          </a:pPr>
          <a:r>
            <a:rPr lang="en-GB" sz="2000" kern="1200" dirty="0" smtClean="0"/>
            <a:t>It’s like staring at infinity</a:t>
          </a:r>
          <a:endParaRPr lang="en-GB" sz="2000" kern="1200" dirty="0"/>
        </a:p>
      </dsp:txBody>
      <dsp:txXfrm>
        <a:off x="5750207" y="2661021"/>
        <a:ext cx="2613730" cy="15682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0A732-0A94-49C0-8C5D-3B70BA906022}">
      <dsp:nvSpPr>
        <dsp:cNvPr id="0" name=""/>
        <dsp:cNvSpPr/>
      </dsp:nvSpPr>
      <dsp:spPr>
        <a:xfrm>
          <a:off x="552535" y="1501"/>
          <a:ext cx="3672087" cy="22032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smtClean="0">
              <a:latin typeface="Candara" pitchFamily="34" charset="0"/>
            </a:rPr>
            <a:t>We live in an information-revolution</a:t>
          </a:r>
          <a:endParaRPr lang="en-GB" sz="3400" kern="1200">
            <a:latin typeface="Candara" pitchFamily="34" charset="0"/>
          </a:endParaRPr>
        </a:p>
      </dsp:txBody>
      <dsp:txXfrm>
        <a:off x="552535" y="1501"/>
        <a:ext cx="3672087" cy="2203252"/>
      </dsp:txXfrm>
    </dsp:sp>
    <dsp:sp modelId="{260F7149-2697-4052-A5AF-2FA908D3FFF3}">
      <dsp:nvSpPr>
        <dsp:cNvPr id="0" name=""/>
        <dsp:cNvSpPr/>
      </dsp:nvSpPr>
      <dsp:spPr>
        <a:xfrm>
          <a:off x="4591830" y="1501"/>
          <a:ext cx="3672087" cy="2203252"/>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Candara" pitchFamily="34" charset="0"/>
            </a:rPr>
            <a:t>We must bring information into languages, at internet-scale</a:t>
          </a:r>
          <a:endParaRPr lang="en-GB" sz="3400" kern="1200" dirty="0">
            <a:latin typeface="Candara" pitchFamily="34" charset="0"/>
          </a:endParaRPr>
        </a:p>
      </dsp:txBody>
      <dsp:txXfrm>
        <a:off x="4591830" y="1501"/>
        <a:ext cx="3672087" cy="2203252"/>
      </dsp:txXfrm>
    </dsp:sp>
    <dsp:sp modelId="{13899047-765D-4C25-9778-0684B96E2447}">
      <dsp:nvSpPr>
        <dsp:cNvPr id="0" name=""/>
        <dsp:cNvSpPr/>
      </dsp:nvSpPr>
      <dsp:spPr>
        <a:xfrm>
          <a:off x="552535" y="2571962"/>
          <a:ext cx="3672087" cy="2203252"/>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Candara" pitchFamily="34" charset="0"/>
            </a:rPr>
            <a:t>F# breaks new ground in how this can be done</a:t>
          </a:r>
          <a:endParaRPr lang="en-GB" sz="3400" kern="1200" dirty="0">
            <a:latin typeface="Candara" pitchFamily="34" charset="0"/>
          </a:endParaRPr>
        </a:p>
      </dsp:txBody>
      <dsp:txXfrm>
        <a:off x="552535" y="2571962"/>
        <a:ext cx="3672087" cy="2203252"/>
      </dsp:txXfrm>
    </dsp:sp>
    <dsp:sp modelId="{FDF97F95-EA95-4FF2-A5DD-6806A47971A9}">
      <dsp:nvSpPr>
        <dsp:cNvPr id="0" name=""/>
        <dsp:cNvSpPr/>
      </dsp:nvSpPr>
      <dsp:spPr>
        <a:xfrm>
          <a:off x="4591830" y="2571962"/>
          <a:ext cx="3672087" cy="2203252"/>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t>Many, many challenges and opportunities</a:t>
          </a:r>
          <a:endParaRPr lang="en-GB" sz="3400" kern="1200" dirty="0">
            <a:latin typeface="Candara" pitchFamily="34" charset="0"/>
          </a:endParaRPr>
        </a:p>
      </dsp:txBody>
      <dsp:txXfrm>
        <a:off x="4591830" y="2571962"/>
        <a:ext cx="3672087" cy="22032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87E7C-45A5-4F34-AE06-66F1AE36EC0E}">
      <dsp:nvSpPr>
        <dsp:cNvPr id="0" name=""/>
        <dsp:cNvSpPr/>
      </dsp:nvSpPr>
      <dsp:spPr>
        <a:xfrm>
          <a:off x="180230" y="1473"/>
          <a:ext cx="3241476" cy="129659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GB" sz="2300" b="1" kern="1200" baseline="0" dirty="0" smtClean="0"/>
            <a:t>Language Research</a:t>
          </a:r>
          <a:endParaRPr lang="en-GB" sz="2300" b="1" kern="1200" dirty="0"/>
        </a:p>
      </dsp:txBody>
      <dsp:txXfrm>
        <a:off x="828525" y="1473"/>
        <a:ext cx="1944886" cy="1296590"/>
      </dsp:txXfrm>
    </dsp:sp>
    <dsp:sp modelId="{74878B77-CCA4-4D39-8D1F-266DE3935B4D}">
      <dsp:nvSpPr>
        <dsp:cNvPr id="0" name=""/>
        <dsp:cNvSpPr/>
      </dsp:nvSpPr>
      <dsp:spPr>
        <a:xfrm>
          <a:off x="3000315" y="111683"/>
          <a:ext cx="5201453" cy="10761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lvl="0" algn="ctr" defTabSz="977900" rtl="0">
            <a:lnSpc>
              <a:spcPct val="90000"/>
            </a:lnSpc>
            <a:spcBef>
              <a:spcPct val="0"/>
            </a:spcBef>
            <a:spcAft>
              <a:spcPct val="35000"/>
            </a:spcAft>
          </a:pPr>
          <a:r>
            <a:rPr lang="en-GB" sz="2200" b="0" kern="1200" baseline="0" dirty="0" smtClean="0"/>
            <a:t>on-demand, scalable type systems that can communicate with the real world</a:t>
          </a:r>
          <a:endParaRPr lang="en-GB" sz="2200" kern="1200" dirty="0"/>
        </a:p>
      </dsp:txBody>
      <dsp:txXfrm>
        <a:off x="3538400" y="111683"/>
        <a:ext cx="4125283" cy="1076170"/>
      </dsp:txXfrm>
    </dsp:sp>
    <dsp:sp modelId="{90E2DE44-C1CA-44F5-B0F1-822297272A1F}">
      <dsp:nvSpPr>
        <dsp:cNvPr id="0" name=""/>
        <dsp:cNvSpPr/>
      </dsp:nvSpPr>
      <dsp:spPr>
        <a:xfrm>
          <a:off x="180230" y="1479586"/>
          <a:ext cx="3241476" cy="129659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GB" sz="2300" b="1" kern="1200" baseline="0" dirty="0" smtClean="0"/>
            <a:t>Programming</a:t>
          </a:r>
          <a:endParaRPr lang="en-GB" sz="2300" b="1" kern="1200" dirty="0"/>
        </a:p>
      </dsp:txBody>
      <dsp:txXfrm>
        <a:off x="828525" y="1479586"/>
        <a:ext cx="1944886" cy="1296590"/>
      </dsp:txXfrm>
    </dsp:sp>
    <dsp:sp modelId="{3948D7D5-A08E-4C37-94E0-F80E7E52CF42}">
      <dsp:nvSpPr>
        <dsp:cNvPr id="0" name=""/>
        <dsp:cNvSpPr/>
      </dsp:nvSpPr>
      <dsp:spPr>
        <a:xfrm>
          <a:off x="3000315" y="1589796"/>
          <a:ext cx="5201453" cy="10761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lvl="0" algn="ctr" defTabSz="977900" rtl="0">
            <a:lnSpc>
              <a:spcPct val="90000"/>
            </a:lnSpc>
            <a:spcBef>
              <a:spcPct val="0"/>
            </a:spcBef>
            <a:spcAft>
              <a:spcPct val="35000"/>
            </a:spcAft>
          </a:pPr>
          <a:r>
            <a:rPr lang="en-GB" sz="2200" b="0" kern="1200" baseline="0" dirty="0" smtClean="0"/>
            <a:t>general purpose languages with extension points for scalable integration</a:t>
          </a:r>
          <a:endParaRPr lang="en-GB" sz="2200" kern="1200" dirty="0"/>
        </a:p>
      </dsp:txBody>
      <dsp:txXfrm>
        <a:off x="3538400" y="1589796"/>
        <a:ext cx="4125283" cy="1076170"/>
      </dsp:txXfrm>
    </dsp:sp>
    <dsp:sp modelId="{E1B13BC1-B263-4DEC-A8FE-BD88F7713913}">
      <dsp:nvSpPr>
        <dsp:cNvPr id="0" name=""/>
        <dsp:cNvSpPr/>
      </dsp:nvSpPr>
      <dsp:spPr>
        <a:xfrm>
          <a:off x="180230" y="2957699"/>
          <a:ext cx="3241476" cy="129659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GB" sz="2300" b="1" kern="1200" baseline="0" dirty="0" smtClean="0"/>
            <a:t>Data Tools</a:t>
          </a:r>
          <a:endParaRPr lang="en-GB" sz="2300" b="1" kern="1200" dirty="0"/>
        </a:p>
      </dsp:txBody>
      <dsp:txXfrm>
        <a:off x="828525" y="2957699"/>
        <a:ext cx="1944886" cy="1296590"/>
      </dsp:txXfrm>
    </dsp:sp>
    <dsp:sp modelId="{62BA4B44-9EA7-409B-9878-3A8D926EBBDB}">
      <dsp:nvSpPr>
        <dsp:cNvPr id="0" name=""/>
        <dsp:cNvSpPr/>
      </dsp:nvSpPr>
      <dsp:spPr>
        <a:xfrm>
          <a:off x="3000315" y="3067910"/>
          <a:ext cx="5201453" cy="10761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lvl="0" algn="ctr" defTabSz="977900" rtl="0">
            <a:lnSpc>
              <a:spcPct val="90000"/>
            </a:lnSpc>
            <a:spcBef>
              <a:spcPct val="0"/>
            </a:spcBef>
            <a:spcAft>
              <a:spcPct val="35000"/>
            </a:spcAft>
          </a:pPr>
          <a:r>
            <a:rPr lang="en-GB" sz="2200" b="0" kern="1200" baseline="0" dirty="0" smtClean="0"/>
            <a:t>metadata extensibility and data service integration</a:t>
          </a:r>
          <a:endParaRPr lang="en-GB" sz="2200" kern="1200" dirty="0"/>
        </a:p>
      </dsp:txBody>
      <dsp:txXfrm>
        <a:off x="3538400" y="3067910"/>
        <a:ext cx="4125283" cy="1076170"/>
      </dsp:txXfrm>
    </dsp:sp>
    <dsp:sp modelId="{B4DAC36E-E555-4FEF-B3D0-883F4AF71F2D}">
      <dsp:nvSpPr>
        <dsp:cNvPr id="0" name=""/>
        <dsp:cNvSpPr/>
      </dsp:nvSpPr>
      <dsp:spPr>
        <a:xfrm>
          <a:off x="180230" y="4435813"/>
          <a:ext cx="3241476" cy="129659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GB" sz="2300" b="1" kern="1200" baseline="0" dirty="0" smtClean="0"/>
            <a:t>Excel</a:t>
          </a:r>
          <a:endParaRPr lang="en-GB" sz="2300" b="1" kern="1200" dirty="0"/>
        </a:p>
      </dsp:txBody>
      <dsp:txXfrm>
        <a:off x="828525" y="4435813"/>
        <a:ext cx="1944886" cy="1296590"/>
      </dsp:txXfrm>
    </dsp:sp>
    <dsp:sp modelId="{E2100032-27CE-412F-A2A9-DC0C94ACF0B3}">
      <dsp:nvSpPr>
        <dsp:cNvPr id="0" name=""/>
        <dsp:cNvSpPr/>
      </dsp:nvSpPr>
      <dsp:spPr>
        <a:xfrm>
          <a:off x="3000315" y="4546023"/>
          <a:ext cx="5201453" cy="10761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lvl="0" algn="ctr" defTabSz="977900" rtl="0">
            <a:lnSpc>
              <a:spcPct val="90000"/>
            </a:lnSpc>
            <a:spcBef>
              <a:spcPct val="0"/>
            </a:spcBef>
            <a:spcAft>
              <a:spcPct val="35000"/>
            </a:spcAft>
          </a:pPr>
          <a:r>
            <a:rPr lang="en-GB" sz="2200" b="0" kern="1200" baseline="0" dirty="0" smtClean="0"/>
            <a:t>what would “Excel over world” look like?</a:t>
          </a:r>
          <a:endParaRPr lang="en-GB" sz="2200" kern="1200" dirty="0"/>
        </a:p>
      </dsp:txBody>
      <dsp:txXfrm>
        <a:off x="3538400" y="4546023"/>
        <a:ext cx="4125283" cy="107617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10/15/2013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10/15/2013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14</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15</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16</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69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18"/>
            <a:ext cx="7683913"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389437" y="1447809"/>
            <a:ext cx="8363937"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49" y="152668"/>
            <a:ext cx="8805265"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49" y="1465054"/>
            <a:ext cx="8805265"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24661" y="2386416"/>
            <a:ext cx="8800976"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6"/>
            <a:ext cx="9144000" cy="449997"/>
          </a:xfrm>
          <a:prstGeom prst="rect">
            <a:avLst/>
          </a:prstGeom>
        </p:spPr>
      </p:pic>
      <p:sp>
        <p:nvSpPr>
          <p:cNvPr id="3" name="Slide Number Placeholder 2"/>
          <p:cNvSpPr>
            <a:spLocks noGrp="1"/>
          </p:cNvSpPr>
          <p:nvPr>
            <p:ph type="sldNum" sz="quarter" idx="10"/>
          </p:nvPr>
        </p:nvSpPr>
        <p:spPr>
          <a:xfrm>
            <a:off x="6553200" y="6356351"/>
            <a:ext cx="21336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376165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6" y="2710557"/>
            <a:ext cx="7225729"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777538"/>
            <a:ext cx="7245144"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 y="5"/>
            <a:ext cx="944839"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67" y="422457"/>
            <a:ext cx="789311"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5217" y="360009"/>
            <a:ext cx="1116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020791"/>
            <a:ext cx="8363938"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444254"/>
            <a:ext cx="8363938"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4"/>
            <a:ext cx="8363938"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447800"/>
            <a:ext cx="4047274" cy="1763560"/>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4706099" y="1447800"/>
            <a:ext cx="4047274" cy="1763560"/>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447800"/>
            <a:ext cx="8366320"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7897" y="2066768"/>
            <a:ext cx="4588213" cy="2250329"/>
          </a:xfrm>
          <a:prstGeom prst="rect">
            <a:avLst/>
          </a:prstGeom>
        </p:spPr>
      </p:pic>
      <p:sp>
        <p:nvSpPr>
          <p:cNvPr id="6" name="TextBox 5"/>
          <p:cNvSpPr txBox="1"/>
          <p:nvPr userDrawn="1"/>
        </p:nvSpPr>
        <p:spPr>
          <a:xfrm>
            <a:off x="2101365" y="6254261"/>
            <a:ext cx="4941277"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7" y="6248216"/>
            <a:ext cx="5421083"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5334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6096000" y="6248412"/>
            <a:ext cx="2667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4"/>
            <a:ext cx="8363938"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12"/>
            <a:ext cx="8363938"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9"/>
            <a:ext cx="8363938"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6"/>
            <a:ext cx="8363938"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57514"/>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57514"/>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2" y="2133604"/>
            <a:ext cx="41148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4"/>
            <a:ext cx="4115872"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3.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447809"/>
            <a:ext cx="8363937"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 id="2147483826" r:id="rId11"/>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9144000" cy="5558294"/>
          </a:xfrm>
          <a:prstGeom prst="rect">
            <a:avLst/>
          </a:prstGeom>
        </p:spPr>
      </p:pic>
      <p:sp>
        <p:nvSpPr>
          <p:cNvPr id="2" name="Title Placeholder 1"/>
          <p:cNvSpPr>
            <a:spLocks noGrp="1"/>
          </p:cNvSpPr>
          <p:nvPr>
            <p:ph type="title"/>
          </p:nvPr>
        </p:nvSpPr>
        <p:spPr>
          <a:xfrm>
            <a:off x="389436" y="228602"/>
            <a:ext cx="8363938"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27"/>
            <a:ext cx="8363936"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452879"/>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342993" y="6406274"/>
            <a:ext cx="1600617"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15/10/2013</a:t>
            </a:fld>
            <a:endParaRPr lang="en-GB" dirty="0">
              <a:solidFill>
                <a:srgbClr val="FFFFFF"/>
              </a:solidFill>
            </a:endParaRPr>
          </a:p>
        </p:txBody>
      </p:sp>
      <p:sp>
        <p:nvSpPr>
          <p:cNvPr id="7" name="Footer Placeholder 4"/>
          <p:cNvSpPr>
            <a:spLocks noGrp="1"/>
          </p:cNvSpPr>
          <p:nvPr>
            <p:ph type="ftr" sz="quarter" idx="3"/>
          </p:nvPr>
        </p:nvSpPr>
        <p:spPr>
          <a:xfrm>
            <a:off x="2343760" y="6406274"/>
            <a:ext cx="4418954"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7152760" y="6406274"/>
            <a:ext cx="1600617"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hyperlink" Target="http://fsharp.org/use/windows" TargetMode="External"/><Relationship Id="rId3" Type="http://schemas.openxmlformats.org/officeDocument/2006/relationships/hyperlink" Target="http://fsharp.org/" TargetMode="External"/><Relationship Id="rId7" Type="http://schemas.openxmlformats.org/officeDocument/2006/relationships/hyperlink" Target="http://fsharp.org/use/ios" TargetMode="External"/><Relationship Id="rId2" Type="http://schemas.openxmlformats.org/officeDocument/2006/relationships/hyperlink" Target="http://tryfsharp.org/" TargetMode="External"/><Relationship Id="rId1" Type="http://schemas.openxmlformats.org/officeDocument/2006/relationships/slideLayout" Target="../slideLayouts/slideLayout2.xml"/><Relationship Id="rId6" Type="http://schemas.openxmlformats.org/officeDocument/2006/relationships/hyperlink" Target="http://fsharp.org/use/android" TargetMode="External"/><Relationship Id="rId5" Type="http://schemas.openxmlformats.org/officeDocument/2006/relationships/hyperlink" Target="http://fsharp.org/use/linux" TargetMode="External"/><Relationship Id="rId4" Type="http://schemas.openxmlformats.org/officeDocument/2006/relationships/hyperlink" Target="http://fsharp.org/use/mac" TargetMode="External"/><Relationship Id="rId9" Type="http://schemas.openxmlformats.org/officeDocument/2006/relationships/hyperlink" Target="http://fsharp.org/use/freebsd"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fsharp.org/math" TargetMode="External"/><Relationship Id="rId2" Type="http://schemas.openxmlformats.org/officeDocument/2006/relationships/hyperlink" Target="http://fsharp.org/" TargetMode="External"/><Relationship Id="rId1" Type="http://schemas.openxmlformats.org/officeDocument/2006/relationships/slideLayout" Target="../slideLayouts/slideLayout2.xml"/><Relationship Id="rId5" Type="http://schemas.openxmlformats.org/officeDocument/2006/relationships/hyperlink" Target="http://fsharp.org/teaching/research.html" TargetMode="External"/><Relationship Id="rId4" Type="http://schemas.openxmlformats.org/officeDocument/2006/relationships/hyperlink" Target="http://fsharp.org/testimonia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bayardrock.github.io/Matlab-Type-Provider/" TargetMode="Externa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9.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43.png"/><Relationship Id="rId10" Type="http://schemas.openxmlformats.org/officeDocument/2006/relationships/image" Target="../media/image38.gif"/><Relationship Id="rId4" Type="http://schemas.openxmlformats.org/officeDocument/2006/relationships/image" Target="../media/image33.jpeg"/><Relationship Id="rId9" Type="http://schemas.openxmlformats.org/officeDocument/2006/relationships/image" Target="../media/image37.jpeg"/><Relationship Id="rId1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images.google.com/url?sa=i&amp;rct=j&amp;q=nuget&amp;source=images&amp;cd=&amp;cad=rja&amp;docid=bfY_t8z2Kau2HM&amp;tbnid=eH5JPsGXnN5tCM:&amp;ved=0CAUQjRw&amp;url=http://brandonzeider.me/2011/microsoft-net/nuget-library-management-for-your-organization/&amp;ei=ChBCUbrFF4uJhQeo24CoBg&amp;bvm=bv.43287494,d.ZG4&amp;psig=AFQjCNGaHxE7E8GyCPQ-tqdMDfWyuK3gcA&amp;ust=1363370368112213" TargetMode="Externa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hyperlink" Target="http://clear-lines.com/blog/post/Simplify-data-with-SVD-and-MathNET-in-FSharp.aspx" TargetMode="Externa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93093" y="871383"/>
            <a:ext cx="7772400" cy="3344802"/>
          </a:xfrm>
        </p:spPr>
        <p:txBody>
          <a:bodyPr>
            <a:normAutofit/>
          </a:bodyPr>
          <a:lstStyle/>
          <a:p>
            <a:r>
              <a:rPr lang="en-GB" sz="4500" dirty="0" smtClean="0">
                <a:sym typeface="Wingdings" pitchFamily="2" charset="2"/>
              </a:rPr>
              <a:t>F# Type Providers</a:t>
            </a:r>
            <a:br>
              <a:rPr lang="en-GB" sz="4500" dirty="0" smtClean="0">
                <a:sym typeface="Wingdings" pitchFamily="2" charset="2"/>
              </a:rPr>
            </a:br>
            <a:r>
              <a:rPr lang="en-GB" sz="4500" dirty="0" smtClean="0">
                <a:sym typeface="Wingdings" pitchFamily="2" charset="2"/>
              </a:rPr>
              <a:t/>
            </a:r>
            <a:br>
              <a:rPr lang="en-GB" sz="4500" dirty="0" smtClean="0">
                <a:sym typeface="Wingdings" pitchFamily="2" charset="2"/>
              </a:rPr>
            </a:br>
            <a:r>
              <a:rPr lang="en-GB" sz="2800" dirty="0" smtClean="0">
                <a:sym typeface="Wingdings" pitchFamily="2" charset="2"/>
              </a:rPr>
              <a:t>“Statically Typed Language Support for Internet-scale Information Spaces”</a:t>
            </a:r>
            <a:br>
              <a:rPr lang="en-GB" sz="2800" dirty="0" smtClean="0">
                <a:sym typeface="Wingdings" pitchFamily="2" charset="2"/>
              </a:rPr>
            </a:br>
            <a:r>
              <a:rPr lang="en-GB" sz="4500" dirty="0">
                <a:sym typeface="Wingdings" pitchFamily="2" charset="2"/>
              </a:rPr>
              <a:t/>
            </a:r>
            <a:br>
              <a:rPr lang="en-GB" sz="4500" dirty="0">
                <a:sym typeface="Wingdings" pitchFamily="2" charset="2"/>
              </a:rPr>
            </a:br>
            <a:r>
              <a:rPr lang="en-GB" sz="4500" dirty="0" smtClean="0">
                <a:sym typeface="Wingdings" pitchFamily="2" charset="2"/>
              </a:rPr>
              <a:t>Overview + Exotica</a:t>
            </a:r>
            <a:endParaRPr lang="fr-FR" sz="2000" dirty="0">
              <a:ea typeface="Segoe UI" pitchFamily="34" charset="0"/>
              <a:cs typeface="Segoe UI" pitchFamily="34" charset="0"/>
            </a:endParaRPr>
          </a:p>
        </p:txBody>
      </p:sp>
      <p:sp>
        <p:nvSpPr>
          <p:cNvPr id="3" name="Sous-titre 2"/>
          <p:cNvSpPr>
            <a:spLocks noGrp="1"/>
          </p:cNvSpPr>
          <p:nvPr>
            <p:ph type="subTitle" idx="1"/>
          </p:nvPr>
        </p:nvSpPr>
        <p:spPr>
          <a:xfrm>
            <a:off x="714457" y="5187286"/>
            <a:ext cx="7774450" cy="1130183"/>
          </a:xfrm>
        </p:spPr>
        <p:txBody>
          <a:bodyPr>
            <a:normAutofit lnSpcReduction="10000"/>
          </a:bodyPr>
          <a:lstStyle/>
          <a:p>
            <a:r>
              <a:rPr lang="fr-FR" dirty="0" smtClean="0">
                <a:solidFill>
                  <a:srgbClr val="002060"/>
                </a:solidFill>
                <a:ea typeface="Segoe UI" pitchFamily="34" charset="0"/>
                <a:cs typeface="Segoe UI" pitchFamily="34" charset="0"/>
              </a:rPr>
              <a:t>Don Syme, F# </a:t>
            </a:r>
            <a:r>
              <a:rPr lang="fr-FR" dirty="0" err="1" smtClean="0">
                <a:solidFill>
                  <a:srgbClr val="002060"/>
                </a:solidFill>
                <a:ea typeface="Segoe UI" pitchFamily="34" charset="0"/>
                <a:cs typeface="Segoe UI" pitchFamily="34" charset="0"/>
              </a:rPr>
              <a:t>Community</a:t>
            </a:r>
            <a:r>
              <a:rPr lang="fr-FR" dirty="0" smtClean="0">
                <a:solidFill>
                  <a:srgbClr val="002060"/>
                </a:solidFill>
                <a:ea typeface="Segoe UI" pitchFamily="34" charset="0"/>
                <a:cs typeface="Segoe UI" pitchFamily="34" charset="0"/>
              </a:rPr>
              <a:t> </a:t>
            </a:r>
            <a:r>
              <a:rPr lang="fr-FR" dirty="0" err="1" smtClean="0">
                <a:solidFill>
                  <a:srgbClr val="002060"/>
                </a:solidFill>
                <a:ea typeface="Segoe UI" pitchFamily="34" charset="0"/>
                <a:cs typeface="Segoe UI" pitchFamily="34" charset="0"/>
              </a:rPr>
              <a:t>Contributor</a:t>
            </a:r>
            <a:r>
              <a:rPr lang="fr-FR" dirty="0" smtClean="0">
                <a:solidFill>
                  <a:srgbClr val="002060"/>
                </a:solidFill>
                <a:ea typeface="Segoe UI" pitchFamily="34" charset="0"/>
                <a:cs typeface="Segoe UI" pitchFamily="34" charset="0"/>
              </a:rPr>
              <a:t>, </a:t>
            </a:r>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dsyme</a:t>
            </a:r>
            <a:r>
              <a:rPr lang="fr-FR" dirty="0" smtClean="0">
                <a:solidFill>
                  <a:srgbClr val="002060"/>
                </a:solidFill>
                <a:ea typeface="Segoe UI" pitchFamily="34" charset="0"/>
                <a:cs typeface="Segoe UI" pitchFamily="34" charset="0"/>
              </a:rPr>
              <a:t> </a:t>
            </a:r>
          </a:p>
          <a:p>
            <a:endParaRPr lang="fr-FR" dirty="0">
              <a:solidFill>
                <a:srgbClr val="002060"/>
              </a:solidFill>
              <a:ea typeface="Segoe UI" pitchFamily="34" charset="0"/>
              <a:cs typeface="Segoe UI" pitchFamily="34" charset="0"/>
            </a:endParaRPr>
          </a:p>
          <a:p>
            <a:r>
              <a:rPr lang="fr-FR" dirty="0" smtClean="0">
                <a:solidFill>
                  <a:srgbClr val="002060"/>
                </a:solidFill>
                <a:ea typeface="Segoe UI" pitchFamily="34" charset="0"/>
                <a:cs typeface="Segoe UI" pitchFamily="34" charset="0"/>
              </a:rPr>
              <a:t>In </a:t>
            </a:r>
            <a:r>
              <a:rPr lang="fr-FR" dirty="0" err="1" smtClean="0">
                <a:solidFill>
                  <a:srgbClr val="002060"/>
                </a:solidFill>
                <a:ea typeface="Segoe UI" pitchFamily="34" charset="0"/>
                <a:cs typeface="Segoe UI" pitchFamily="34" charset="0"/>
              </a:rPr>
              <a:t>conjunction</a:t>
            </a:r>
            <a:r>
              <a:rPr lang="fr-FR" dirty="0" smtClean="0">
                <a:solidFill>
                  <a:srgbClr val="002060"/>
                </a:solidFill>
                <a:ea typeface="Segoe UI" pitchFamily="34" charset="0"/>
                <a:cs typeface="Segoe UI" pitchFamily="34" charset="0"/>
              </a:rPr>
              <a:t> </a:t>
            </a:r>
            <a:r>
              <a:rPr lang="fr-FR" dirty="0" err="1" smtClean="0">
                <a:solidFill>
                  <a:srgbClr val="002060"/>
                </a:solidFill>
                <a:ea typeface="Segoe UI" pitchFamily="34" charset="0"/>
                <a:cs typeface="Segoe UI" pitchFamily="34" charset="0"/>
              </a:rPr>
              <a:t>with</a:t>
            </a:r>
            <a:r>
              <a:rPr lang="fr-FR" dirty="0" smtClean="0">
                <a:solidFill>
                  <a:srgbClr val="002060"/>
                </a:solidFill>
                <a:ea typeface="Segoe UI" pitchFamily="34" charset="0"/>
                <a:cs typeface="Segoe UI" pitchFamily="34" charset="0"/>
              </a:rPr>
              <a:t> </a:t>
            </a:r>
            <a:r>
              <a:rPr lang="fr-FR" dirty="0" err="1" smtClean="0">
                <a:solidFill>
                  <a:srgbClr val="002060"/>
                </a:solidFill>
                <a:ea typeface="Segoe UI" pitchFamily="34" charset="0"/>
                <a:cs typeface="Segoe UI" pitchFamily="34" charset="0"/>
              </a:rPr>
              <a:t>many</a:t>
            </a:r>
            <a:r>
              <a:rPr lang="fr-FR" dirty="0" smtClean="0">
                <a:solidFill>
                  <a:srgbClr val="002060"/>
                </a:solidFill>
                <a:ea typeface="Segoe UI" pitchFamily="34" charset="0"/>
                <a:cs typeface="Segoe UI" pitchFamily="34" charset="0"/>
              </a:rPr>
              <a:t> </a:t>
            </a:r>
            <a:r>
              <a:rPr lang="fr-FR" dirty="0" err="1" smtClean="0">
                <a:solidFill>
                  <a:srgbClr val="002060"/>
                </a:solidFill>
                <a:ea typeface="Segoe UI" pitchFamily="34" charset="0"/>
                <a:cs typeface="Segoe UI" pitchFamily="34" charset="0"/>
              </a:rPr>
              <a:t>others</a:t>
            </a:r>
            <a:r>
              <a:rPr lang="fr-FR" dirty="0">
                <a:solidFill>
                  <a:srgbClr val="002060"/>
                </a:solidFill>
                <a:ea typeface="Segoe UI" pitchFamily="34" charset="0"/>
                <a:cs typeface="Segoe UI" pitchFamily="34" charset="0"/>
              </a:rPr>
              <a:t> </a:t>
            </a:r>
            <a:r>
              <a:rPr lang="fr-FR" dirty="0" smtClean="0">
                <a:solidFill>
                  <a:srgbClr val="002060"/>
                </a:solidFill>
                <a:ea typeface="Segoe UI" pitchFamily="34" charset="0"/>
                <a:cs typeface="Segoe UI" pitchFamily="34" charset="0"/>
              </a:rPr>
              <a:t>in </a:t>
            </a:r>
            <a:r>
              <a:rPr lang="fr-FR" dirty="0" smtClean="0">
                <a:solidFill>
                  <a:srgbClr val="002060"/>
                </a:solidFill>
                <a:ea typeface="Segoe UI" pitchFamily="34" charset="0"/>
                <a:cs typeface="Segoe UI" pitchFamily="34" charset="0"/>
              </a:rPr>
              <a:t>F# </a:t>
            </a:r>
            <a:r>
              <a:rPr lang="fr-FR" dirty="0" err="1" smtClean="0">
                <a:solidFill>
                  <a:srgbClr val="002060"/>
                </a:solidFill>
                <a:ea typeface="Segoe UI" pitchFamily="34" charset="0"/>
                <a:cs typeface="Segoe UI" pitchFamily="34" charset="0"/>
              </a:rPr>
              <a:t>Community</a:t>
            </a:r>
            <a:endParaRPr lang="fr-FR" b="0" dirty="0" smtClean="0">
              <a:solidFill>
                <a:srgbClr val="002060"/>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696061404"/>
              </p:ext>
            </p:extLst>
          </p:nvPr>
        </p:nvGraphicFramePr>
        <p:xfrm>
          <a:off x="485776" y="1038226"/>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4060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Candara" pitchFamily="34" charset="0"/>
              </a:rPr>
              <a:t>A major search is on!</a:t>
            </a:r>
          </a:p>
          <a:p>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statically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dynamic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dynamically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static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solidFill>
                  <a:srgbClr val="FFFF00"/>
                </a:solidFill>
                <a:latin typeface="Candara" pitchFamily="34" charset="0"/>
              </a:rPr>
              <a:t>a</a:t>
            </a:r>
            <a:r>
              <a:rPr lang="en-US" sz="2000" b="1" dirty="0" smtClean="0">
                <a:solidFill>
                  <a:srgbClr val="FFFF00"/>
                </a:solidFill>
                <a:latin typeface="Candara" pitchFamily="34" charset="0"/>
              </a:rPr>
              <a:t>pply </a:t>
            </a:r>
            <a:r>
              <a:rPr lang="en-US" sz="2000" b="1" dirty="0" err="1" smtClean="0">
                <a:solidFill>
                  <a:srgbClr val="FFFF00"/>
                </a:solidFill>
                <a:latin typeface="Candara" pitchFamily="34" charset="0"/>
              </a:rPr>
              <a:t>modertated</a:t>
            </a:r>
            <a:r>
              <a:rPr lang="en-US" sz="2000" b="1" dirty="0" smtClean="0">
                <a:solidFill>
                  <a:srgbClr val="FFFF00"/>
                </a:solidFill>
                <a:latin typeface="Candara" pitchFamily="34" charset="0"/>
              </a:rPr>
              <a:t> static </a:t>
            </a:r>
            <a:r>
              <a:rPr lang="en-US" sz="2000" b="1" dirty="0">
                <a:solidFill>
                  <a:srgbClr val="FFFF00"/>
                </a:solidFill>
                <a:latin typeface="Candara" pitchFamily="34" charset="0"/>
              </a:rPr>
              <a:t>typing </a:t>
            </a:r>
            <a:r>
              <a:rPr lang="en-US" sz="2000" b="1" dirty="0" smtClean="0">
                <a:latin typeface="Candara" pitchFamily="34" charset="0"/>
              </a:rPr>
              <a:t>much more broadly</a:t>
            </a:r>
            <a:endParaRPr lang="en-US" sz="2000" b="1" dirty="0">
              <a:solidFill>
                <a:srgbClr val="FFFF00"/>
              </a:solidFill>
              <a:latin typeface="Candara" pitchFamily="34" charset="0"/>
            </a:endParaRPr>
          </a:p>
        </p:txBody>
      </p:sp>
    </p:spTree>
    <p:extLst>
      <p:ext uri="{BB962C8B-B14F-4D97-AF65-F5344CB8AC3E}">
        <p14:creationId xmlns:p14="http://schemas.microsoft.com/office/powerpoint/2010/main" val="1642560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1246495"/>
          </a:xfrm>
        </p:spPr>
        <p:txBody>
          <a:bodyPr/>
          <a:lstStyle/>
          <a:p>
            <a:pPr algn="ctr"/>
            <a:r>
              <a:rPr lang="en-GB" dirty="0" smtClean="0"/>
              <a:t>This R&amp;D is done in the context of the open </a:t>
            </a:r>
            <a:r>
              <a:rPr lang="en-GB" dirty="0" smtClean="0"/>
              <a:t>language </a:t>
            </a:r>
            <a:r>
              <a:rPr lang="en-GB" dirty="0" smtClean="0"/>
              <a:t>F#</a:t>
            </a:r>
            <a:endParaRPr lang="en-GB" b="1" dirty="0"/>
          </a:p>
        </p:txBody>
      </p:sp>
      <p:sp>
        <p:nvSpPr>
          <p:cNvPr id="3" name="Title 1"/>
          <p:cNvSpPr txBox="1">
            <a:spLocks/>
          </p:cNvSpPr>
          <p:nvPr/>
        </p:nvSpPr>
        <p:spPr>
          <a:xfrm>
            <a:off x="456075" y="4048960"/>
            <a:ext cx="8382000" cy="1163395"/>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latin typeface="Candara" pitchFamily="34" charset="0"/>
              </a:rPr>
              <a:t>Lots of good reasons for that, see our tech </a:t>
            </a:r>
            <a:r>
              <a:rPr lang="en-GB" sz="2800" dirty="0">
                <a:latin typeface="Candara" pitchFamily="34" charset="0"/>
              </a:rPr>
              <a:t>report </a:t>
            </a:r>
            <a:endParaRPr lang="en-GB" sz="2800" dirty="0" smtClean="0">
              <a:latin typeface="Candara" pitchFamily="34" charset="0"/>
            </a:endParaRPr>
          </a:p>
          <a:p>
            <a:r>
              <a:rPr lang="en-GB" sz="2800" dirty="0" smtClean="0">
                <a:latin typeface="Candara" pitchFamily="34" charset="0"/>
              </a:rPr>
              <a:t>“</a:t>
            </a:r>
            <a:r>
              <a:rPr lang="en-GB" sz="2800" dirty="0">
                <a:latin typeface="Candara" pitchFamily="34" charset="0"/>
                <a:hlinkClick r:id="rId2"/>
              </a:rPr>
              <a:t>Strongly Typed Language Support for Internet-Scale Information </a:t>
            </a:r>
            <a:r>
              <a:rPr lang="en-GB" sz="2800" dirty="0" smtClean="0">
                <a:latin typeface="Candara" pitchFamily="34" charset="0"/>
                <a:hlinkClick r:id="rId2"/>
              </a:rPr>
              <a:t>Spaces</a:t>
            </a:r>
            <a:r>
              <a:rPr lang="en-GB" sz="2800" dirty="0" smtClean="0">
                <a:latin typeface="Candara" pitchFamily="34" charset="0"/>
              </a:rPr>
              <a:t>”</a:t>
            </a:r>
            <a:endParaRPr lang="en-GB" sz="2800" b="1" dirty="0">
              <a:latin typeface="Candara" pitchFamily="34" charset="0"/>
            </a:endParaRPr>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endParaRPr lang="en-GB" b="1" dirty="0"/>
          </a:p>
        </p:txBody>
      </p:sp>
      <p:sp>
        <p:nvSpPr>
          <p:cNvPr id="3" name="Title 1"/>
          <p:cNvSpPr txBox="1">
            <a:spLocks/>
          </p:cNvSpPr>
          <p:nvPr/>
        </p:nvSpPr>
        <p:spPr>
          <a:xfrm>
            <a:off x="456075" y="3037634"/>
            <a:ext cx="8382000" cy="6647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800" dirty="0" smtClean="0">
                <a:latin typeface="Candara" pitchFamily="34" charset="0"/>
              </a:rPr>
              <a:t>A bit about F#...</a:t>
            </a:r>
            <a:endParaRPr lang="en-GB" sz="4800" b="1" dirty="0">
              <a:latin typeface="Candara" pitchFamily="34" charset="0"/>
            </a:endParaRPr>
          </a:p>
        </p:txBody>
      </p:sp>
    </p:spTree>
    <p:extLst>
      <p:ext uri="{BB962C8B-B14F-4D97-AF65-F5344CB8AC3E}">
        <p14:creationId xmlns:p14="http://schemas.microsoft.com/office/powerpoint/2010/main" val="93831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6" y="900194"/>
            <a:ext cx="8095570" cy="1523493"/>
          </a:xfrm>
        </p:spPr>
        <p:txBody>
          <a:bodyPr/>
          <a:lstStyle/>
          <a:p>
            <a:r>
              <a:rPr lang="en-GB" b="0" dirty="0" smtClean="0"/>
              <a:t>F# is Open Source</a:t>
            </a:r>
            <a:br>
              <a:rPr lang="en-GB" b="0" dirty="0" smtClean="0"/>
            </a:br>
            <a:r>
              <a:rPr lang="en-GB" b="0" dirty="0" smtClean="0"/>
              <a:t>F# is Cross Platform</a:t>
            </a:r>
            <a:endParaRPr lang="en-GB" b="0" dirty="0"/>
          </a:p>
        </p:txBody>
      </p:sp>
      <p:sp>
        <p:nvSpPr>
          <p:cNvPr id="3" name="Title 1"/>
          <p:cNvSpPr txBox="1">
            <a:spLocks/>
          </p:cNvSpPr>
          <p:nvPr/>
        </p:nvSpPr>
        <p:spPr>
          <a:xfrm>
            <a:off x="628446" y="396473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hlinkClick r:id="rId2"/>
            </a:endParaRPr>
          </a:p>
          <a:p>
            <a:endParaRPr lang="en-GB" sz="3000" dirty="0">
              <a:hlinkClick r:id="rId2"/>
            </a:endParaRPr>
          </a:p>
          <a:p>
            <a:endParaRPr lang="en-GB" sz="3000" dirty="0">
              <a:hlinkClick r:id="rId3"/>
            </a:endParaRPr>
          </a:p>
          <a:p>
            <a:endParaRPr lang="en-GB" sz="3000" dirty="0"/>
          </a:p>
          <a:p>
            <a:r>
              <a:rPr lang="en-GB" sz="3000" dirty="0" smtClean="0">
                <a:hlinkClick r:id="rId3"/>
              </a:rPr>
              <a:t>fsharp.org</a:t>
            </a:r>
            <a:endParaRPr lang="en-GB" sz="3000" dirty="0"/>
          </a:p>
          <a:p>
            <a:r>
              <a:rPr lang="en-GB" sz="3000" dirty="0" smtClean="0">
                <a:hlinkClick r:id="rId4"/>
              </a:rPr>
              <a:t>fsharp.org/use/mac</a:t>
            </a:r>
            <a:endParaRPr lang="en-GB" sz="3000" dirty="0" smtClean="0"/>
          </a:p>
          <a:p>
            <a:r>
              <a:rPr lang="en-GB" sz="3000" dirty="0" smtClean="0">
                <a:hlinkClick r:id="rId5"/>
              </a:rPr>
              <a:t>fsharp.org/use/</a:t>
            </a:r>
            <a:r>
              <a:rPr lang="en-GB" sz="3000" dirty="0" err="1" smtClean="0">
                <a:hlinkClick r:id="rId5"/>
              </a:rPr>
              <a:t>linux</a:t>
            </a:r>
            <a:endParaRPr lang="en-GB" sz="3000" dirty="0"/>
          </a:p>
          <a:p>
            <a:r>
              <a:rPr lang="en-GB" sz="3000" dirty="0">
                <a:hlinkClick r:id="rId6"/>
              </a:rPr>
              <a:t>fsharp.org/use/android</a:t>
            </a:r>
            <a:endParaRPr lang="en-GB" sz="3000" dirty="0"/>
          </a:p>
          <a:p>
            <a:r>
              <a:rPr lang="en-GB" sz="3000" dirty="0">
                <a:hlinkClick r:id="rId7"/>
              </a:rPr>
              <a:t>fsharp.org/use/</a:t>
            </a:r>
            <a:r>
              <a:rPr lang="en-GB" sz="3000" dirty="0" err="1">
                <a:hlinkClick r:id="rId7"/>
              </a:rPr>
              <a:t>ios</a:t>
            </a:r>
            <a:endParaRPr lang="en-GB" sz="3000" dirty="0"/>
          </a:p>
          <a:p>
            <a:r>
              <a:rPr lang="en-GB" sz="3000" dirty="0">
                <a:hlinkClick r:id="rId8"/>
              </a:rPr>
              <a:t>fsharp.org/use/windows</a:t>
            </a:r>
            <a:endParaRPr lang="en-GB" sz="3000" dirty="0"/>
          </a:p>
          <a:p>
            <a:r>
              <a:rPr lang="en-GB" sz="3000" dirty="0">
                <a:hlinkClick r:id="rId9"/>
              </a:rPr>
              <a:t>fsharp.org/use/</a:t>
            </a:r>
            <a:r>
              <a:rPr lang="en-GB" sz="3000" dirty="0" err="1">
                <a:hlinkClick r:id="rId9"/>
              </a:rPr>
              <a:t>freebsd</a:t>
            </a:r>
            <a:endParaRPr lang="en-GB" sz="3000" dirty="0"/>
          </a:p>
          <a:p>
            <a:endParaRPr lang="en-GB" sz="3000" dirty="0"/>
          </a:p>
          <a:p>
            <a:endParaRPr lang="en-GB" sz="3000" dirty="0"/>
          </a:p>
          <a:p>
            <a:endParaRPr lang="en-GB" sz="3000" dirty="0"/>
          </a:p>
          <a:p>
            <a:r>
              <a:rPr lang="en-GB" sz="3000" dirty="0"/>
              <a:t>   </a:t>
            </a:r>
          </a:p>
          <a:p>
            <a:r>
              <a:rPr lang="en-GB" sz="3000" dirty="0"/>
              <a:t> </a:t>
            </a:r>
          </a:p>
        </p:txBody>
      </p:sp>
    </p:spTree>
    <p:extLst>
      <p:ext uri="{BB962C8B-B14F-4D97-AF65-F5344CB8AC3E}">
        <p14:creationId xmlns:p14="http://schemas.microsoft.com/office/powerpoint/2010/main" val="173848670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9"/>
            <a:ext cx="8363937" cy="1438855"/>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632774" y="1503562"/>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657086"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Light" pitchFamily="34" charset="0"/>
              </a:rPr>
              <a:t>F# runs on many platforms</a:t>
            </a:r>
          </a:p>
        </p:txBody>
      </p:sp>
      <p:sp>
        <p:nvSpPr>
          <p:cNvPr id="8" name="Right Arrow 7"/>
          <p:cNvSpPr/>
          <p:nvPr/>
        </p:nvSpPr>
        <p:spPr bwMode="auto">
          <a:xfrm>
            <a:off x="3684304"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51575" y="3837178"/>
            <a:ext cx="3553858" cy="52322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600" dirty="0" smtClean="0">
                <a:solidFill>
                  <a:schemeClr val="accent4">
                    <a:lumMod val="50000"/>
                  </a:schemeClr>
                </a:solidFill>
                <a:latin typeface="Segoe Light" pitchFamily="34" charset="0"/>
              </a:rPr>
              <a:t>F</a:t>
            </a:r>
            <a:r>
              <a:rPr lang="en-GB" sz="3600" dirty="0">
                <a:solidFill>
                  <a:schemeClr val="accent4">
                    <a:lumMod val="50000"/>
                  </a:schemeClr>
                </a:solidFill>
                <a:latin typeface="Segoe Light" pitchFamily="34" charset="0"/>
              </a:rPr>
              <a:t># has many </a:t>
            </a:r>
            <a:r>
              <a:rPr lang="en-GB" sz="3600" dirty="0" smtClean="0">
                <a:solidFill>
                  <a:schemeClr val="accent4">
                    <a:lumMod val="50000"/>
                  </a:schemeClr>
                </a:solidFill>
                <a:latin typeface="Segoe Light" pitchFamily="34" charset="0"/>
              </a:rPr>
              <a:t>contributors</a:t>
            </a:r>
            <a:endParaRPr lang="en-GB" sz="3600" dirty="0">
              <a:solidFill>
                <a:schemeClr val="accent4">
                  <a:lumMod val="50000"/>
                </a:schemeClr>
              </a:solidFill>
              <a:latin typeface="Segoe Light" pitchFamily="34" charset="0"/>
            </a:endParaRP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812784" y="3837175"/>
            <a:ext cx="195976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“Microsoft </a:t>
            </a:r>
          </a:p>
          <a:p>
            <a:pPr algn="ctr"/>
            <a:r>
              <a:rPr lang="en-GB" sz="3400" dirty="0">
                <a:gradFill>
                  <a:gsLst>
                    <a:gs pos="0">
                      <a:schemeClr val="tx1"/>
                    </a:gs>
                    <a:gs pos="86000">
                      <a:schemeClr val="tx1"/>
                    </a:gs>
                  </a:gsLst>
                  <a:lin ang="5400000" scaled="0"/>
                </a:gradFill>
                <a:latin typeface="Segoe Light"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Light" pitchFamily="34" charset="0"/>
              </a:rPr>
              <a:t>Many perspectives</a:t>
            </a:r>
          </a:p>
          <a:p>
            <a:pPr algn="ctr" defTabSz="767675" fontAlgn="base">
              <a:spcBef>
                <a:spcPct val="0"/>
              </a:spcBef>
              <a:spcAft>
                <a:spcPct val="0"/>
              </a:spcAft>
            </a:pPr>
            <a:r>
              <a:rPr lang="en-GB" sz="3000" dirty="0">
                <a:solidFill>
                  <a:schemeClr val="accent4">
                    <a:lumMod val="50000"/>
                  </a:schemeClr>
                </a:solidFill>
                <a:latin typeface="Segoe Light" pitchFamily="34" charset="0"/>
                <a:hlinkClick r:id="rId3"/>
              </a:rPr>
              <a:t>http://fsharp.org</a:t>
            </a:r>
            <a:r>
              <a:rPr lang="en-GB" sz="3000" dirty="0">
                <a:solidFill>
                  <a:schemeClr val="accent4">
                    <a:lumMod val="50000"/>
                  </a:schemeClr>
                </a:solidFill>
                <a:latin typeface="Segoe Light" pitchFamily="34" charset="0"/>
              </a:rPr>
              <a:t> </a:t>
            </a: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42057" y="3784973"/>
            <a:ext cx="3501216" cy="1415772"/>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One perspective</a:t>
            </a:r>
          </a:p>
          <a:p>
            <a:pPr algn="ctr"/>
            <a:r>
              <a:rPr lang="en-GB" sz="3400" dirty="0">
                <a:gradFill>
                  <a:gsLst>
                    <a:gs pos="0">
                      <a:schemeClr val="tx1"/>
                    </a:gs>
                    <a:gs pos="86000">
                      <a:schemeClr val="tx1"/>
                    </a:gs>
                  </a:gsLst>
                  <a:lin ang="5400000" scaled="0"/>
                </a:gradFill>
                <a:latin typeface="Segoe Light" pitchFamily="34" charset="0"/>
              </a:rPr>
              <a:t>(Microsoft’s</a:t>
            </a:r>
            <a:r>
              <a:rPr lang="en-GB" sz="3400" dirty="0" smtClean="0">
                <a:gradFill>
                  <a:gsLst>
                    <a:gs pos="0">
                      <a:schemeClr val="tx1"/>
                    </a:gs>
                    <a:gs pos="86000">
                      <a:schemeClr val="tx1"/>
                    </a:gs>
                  </a:gsLst>
                  <a:lin ang="5400000" scaled="0"/>
                </a:gradFill>
                <a:latin typeface="Segoe Light" pitchFamily="34" charset="0"/>
              </a:rPr>
              <a:t>)</a:t>
            </a:r>
          </a:p>
          <a:p>
            <a:pPr algn="ctr"/>
            <a:r>
              <a:rPr lang="en-GB" sz="2400" dirty="0" smtClean="0">
                <a:gradFill>
                  <a:gsLst>
                    <a:gs pos="0">
                      <a:schemeClr val="tx1"/>
                    </a:gs>
                    <a:gs pos="86000">
                      <a:schemeClr val="tx1"/>
                    </a:gs>
                  </a:gsLst>
                  <a:lin ang="5400000" scaled="0"/>
                </a:gradFill>
                <a:latin typeface="Segoe Light" pitchFamily="34" charset="0"/>
              </a:rPr>
              <a:t>http://msdn.microsoft.com </a:t>
            </a:r>
            <a:endParaRPr lang="en-GB" sz="24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368054"/>
            <a:ext cx="8095570" cy="1523493"/>
          </a:xfrm>
        </p:spPr>
        <p:txBody>
          <a:bodyPr/>
          <a:lstStyle/>
          <a:p>
            <a:r>
              <a:rPr lang="en-GB" dirty="0" smtClean="0"/>
              <a:t>Learn more</a:t>
            </a:r>
            <a:endParaRPr lang="en-GB" dirty="0"/>
          </a:p>
        </p:txBody>
      </p:sp>
      <p:sp>
        <p:nvSpPr>
          <p:cNvPr id="3" name="Title 1"/>
          <p:cNvSpPr txBox="1">
            <a:spLocks/>
          </p:cNvSpPr>
          <p:nvPr/>
        </p:nvSpPr>
        <p:spPr>
          <a:xfrm>
            <a:off x="628447" y="343259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4000" dirty="0"/>
          </a:p>
          <a:p>
            <a:endParaRPr lang="en-GB" sz="4000" dirty="0"/>
          </a:p>
          <a:p>
            <a:endParaRPr lang="en-GB" sz="4000" dirty="0"/>
          </a:p>
          <a:p>
            <a:endParaRPr lang="en-GB" sz="4000" dirty="0"/>
          </a:p>
          <a:p>
            <a:r>
              <a:rPr lang="en-GB" sz="4000" dirty="0" smtClean="0">
                <a:hlinkClick r:id="rId2"/>
              </a:rPr>
              <a:t>fsharp.org</a:t>
            </a:r>
            <a:endParaRPr lang="en-GB" sz="4000" dirty="0" smtClean="0">
              <a:hlinkClick r:id="rId3"/>
            </a:endParaRPr>
          </a:p>
          <a:p>
            <a:endParaRPr lang="en-GB" sz="4000" dirty="0" smtClean="0">
              <a:hlinkClick r:id="rId3"/>
            </a:endParaRPr>
          </a:p>
          <a:p>
            <a:r>
              <a:rPr lang="en-GB" sz="4000" dirty="0">
                <a:hlinkClick r:id="rId4"/>
              </a:rPr>
              <a:t>fsharp.org/testimonials</a:t>
            </a:r>
            <a:endParaRPr lang="en-GB" sz="4000" dirty="0"/>
          </a:p>
          <a:p>
            <a:r>
              <a:rPr lang="en-GB" sz="4000" dirty="0">
                <a:hlinkClick r:id="rId5"/>
              </a:rPr>
              <a:t>fsharp.org/teaching/research.html</a:t>
            </a:r>
            <a:r>
              <a:rPr lang="en-GB" sz="4000" dirty="0"/>
              <a:t> </a:t>
            </a:r>
          </a:p>
          <a:p>
            <a:endParaRPr lang="en-GB" sz="4000" dirty="0"/>
          </a:p>
          <a:p>
            <a:endParaRPr lang="en-GB" sz="4000" dirty="0"/>
          </a:p>
          <a:p>
            <a:r>
              <a:rPr lang="en-GB" sz="4000" dirty="0"/>
              <a:t> </a:t>
            </a:r>
          </a:p>
        </p:txBody>
      </p:sp>
    </p:spTree>
    <p:extLst>
      <p:ext uri="{BB962C8B-B14F-4D97-AF65-F5344CB8AC3E}">
        <p14:creationId xmlns:p14="http://schemas.microsoft.com/office/powerpoint/2010/main" val="105435274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r>
              <a:rPr lang="en-GB" dirty="0" smtClean="0"/>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387816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10"/>
            <a:ext cx="8382000" cy="1246495"/>
          </a:xfrm>
        </p:spPr>
        <p:txBody>
          <a:bodyPr/>
          <a:lstStyle/>
          <a:p>
            <a:pPr algn="ctr"/>
            <a:r>
              <a:rPr lang="en-GB" dirty="0" smtClean="0"/>
              <a:t>Proposition 1</a:t>
            </a:r>
            <a:br>
              <a:rPr lang="en-GB" dirty="0" smtClean="0"/>
            </a:br>
            <a:r>
              <a:rPr lang="en-GB" dirty="0" smtClean="0"/>
              <a:t>The world is information-rich</a:t>
            </a:r>
            <a:endParaRPr lang="en-GB" dirty="0"/>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880789"/>
          </a:xfrm>
        </p:spPr>
        <p:txBody>
          <a:bodyPr/>
          <a:lstStyle/>
          <a:p>
            <a:pPr algn="ctr"/>
            <a:r>
              <a:rPr lang="en-GB" dirty="0" smtClean="0"/>
              <a:t>Demo: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2800" dirty="0" smtClean="0"/>
              <a:t>40M entities, 1Billion facts, 24,000 types, 65,000 properties</a:t>
            </a:r>
            <a:endParaRPr lang="en-GB" sz="2800" b="1" dirty="0"/>
          </a:p>
        </p:txBody>
      </p:sp>
    </p:spTree>
    <p:extLst>
      <p:ext uri="{BB962C8B-B14F-4D97-AF65-F5344CB8AC3E}">
        <p14:creationId xmlns:p14="http://schemas.microsoft.com/office/powerpoint/2010/main" val="41276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a:t>
            </a:r>
            <a:r>
              <a:rPr lang="en-GB" dirty="0" err="1" smtClean="0"/>
              <a:t>WorldBank</a:t>
            </a:r>
            <a:endParaRPr lang="en-GB" dirty="0"/>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900077"/>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2800" dirty="0">
                <a:latin typeface="Candara" pitchFamily="34" charset="0"/>
              </a:rPr>
              <a:t>“Just like a library”</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3600" dirty="0">
                <a:latin typeface="Candara" pitchFamily="34" charset="0"/>
              </a:rPr>
              <a:t>“</a:t>
            </a:r>
            <a:r>
              <a:rPr lang="en-GB" sz="2800" dirty="0">
                <a:latin typeface="Candara" pitchFamily="34" charset="0"/>
              </a:rPr>
              <a:t>A design-time component that computes a space of types and </a:t>
            </a:r>
            <a:r>
              <a:rPr lang="en-GB" sz="2800" dirty="0" smtClean="0">
                <a:latin typeface="Candara" pitchFamily="34" charset="0"/>
              </a:rPr>
              <a:t>methods on-demand…”</a:t>
            </a:r>
            <a:r>
              <a:rPr lang="en-GB" sz="2800" dirty="0">
                <a:latin typeface="Candara" pitchFamily="34" charset="0"/>
              </a:rPr>
              <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2800" dirty="0">
                <a:latin typeface="Candara" pitchFamily="34" charset="0"/>
              </a:rPr>
              <a:t>“An adaptor between data/services and the .NET type system…”</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2800" dirty="0">
                <a:latin typeface="Candara" pitchFamily="34" charset="0"/>
              </a:rPr>
              <a:t>“On-demand, </a:t>
            </a:r>
            <a:r>
              <a:rPr lang="en-GB" sz="2800" dirty="0" smtClean="0">
                <a:latin typeface="Candara" pitchFamily="34" charset="0"/>
              </a:rPr>
              <a:t>scalable compile-time provision of type/module definitions…”</a:t>
            </a:r>
            <a:r>
              <a:rPr lang="en-GB" sz="2800" dirty="0">
                <a:latin typeface="Candara" pitchFamily="34" charset="0"/>
              </a:rPr>
              <a:t/>
            </a:r>
            <a:br>
              <a:rPr lang="en-GB" sz="2800" dirty="0">
                <a:latin typeface="Candara" pitchFamily="34" charset="0"/>
              </a:rPr>
            </a:br>
            <a:r>
              <a:rPr lang="en-GB" sz="2800" dirty="0">
                <a:latin typeface="Candara" pitchFamily="34" charset="0"/>
              </a:rPr>
              <a:t/>
            </a:r>
            <a:br>
              <a:rPr lang="en-GB" sz="28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819422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65290"/>
          </a:xfrm>
        </p:spPr>
        <p:txBody>
          <a:bodyPr/>
          <a:lstStyle/>
          <a:p>
            <a:r>
              <a:rPr lang="en-GB" dirty="0" smtClean="0"/>
              <a:t>Theme #1</a:t>
            </a:r>
            <a:br>
              <a:rPr lang="en-GB" dirty="0" smtClean="0"/>
            </a:br>
            <a:r>
              <a:rPr lang="en-GB" dirty="0"/>
              <a:t/>
            </a:r>
            <a:br>
              <a:rPr lang="en-GB" dirty="0"/>
            </a:br>
            <a:r>
              <a:rPr lang="en-GB" sz="4400" dirty="0" smtClean="0"/>
              <a:t>On-Demand </a:t>
            </a:r>
            <a:r>
              <a:rPr lang="en-GB" sz="4400" dirty="0" smtClean="0"/>
              <a:t>Type Environment </a:t>
            </a:r>
            <a:r>
              <a:rPr lang="en-GB" sz="4400" dirty="0" smtClean="0"/>
              <a:t>= Internet Scalable</a:t>
            </a:r>
            <a:endParaRPr lang="en-GB" sz="4400" dirty="0"/>
          </a:p>
        </p:txBody>
      </p:sp>
    </p:spTree>
    <p:extLst>
      <p:ext uri="{BB962C8B-B14F-4D97-AF65-F5344CB8AC3E}">
        <p14:creationId xmlns:p14="http://schemas.microsoft.com/office/powerpoint/2010/main" val="20848418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64797"/>
          </a:xfrm>
        </p:spPr>
        <p:txBody>
          <a:bodyPr/>
          <a:lstStyle/>
          <a:p>
            <a:r>
              <a:rPr lang="en-GB" sz="4800" dirty="0"/>
              <a:t>On-Demand Type Provision</a:t>
            </a:r>
            <a:endParaRPr lang="en-GB" dirty="0"/>
          </a:p>
        </p:txBody>
      </p:sp>
      <p:sp>
        <p:nvSpPr>
          <p:cNvPr id="4" name="Text Placeholder 3"/>
          <p:cNvSpPr>
            <a:spLocks noGrp="1"/>
          </p:cNvSpPr>
          <p:nvPr>
            <p:ph type="body" sz="quarter" idx="10"/>
          </p:nvPr>
        </p:nvSpPr>
        <p:spPr>
          <a:xfrm>
            <a:off x="389436" y="1447809"/>
            <a:ext cx="8986576" cy="5803897"/>
          </a:xfrm>
        </p:spPr>
        <p:txBody>
          <a:bodyPr/>
          <a:lstStyle/>
          <a:p>
            <a:pPr marL="0" indent="0">
              <a:buNone/>
            </a:pPr>
            <a:r>
              <a:rPr lang="en-GB" sz="2000" b="1" dirty="0" smtClean="0">
                <a:solidFill>
                  <a:srgbClr val="002060"/>
                </a:solidFill>
                <a:latin typeface="Consolas" pitchFamily="49" charset="0"/>
                <a:cs typeface="Consolas" pitchFamily="49" charset="0"/>
              </a:rPr>
              <a:t>		let data = </a:t>
            </a:r>
            <a:r>
              <a:rPr lang="en-GB" sz="2000" b="1" dirty="0" err="1" smtClean="0">
                <a:solidFill>
                  <a:srgbClr val="002060"/>
                </a:solidFill>
                <a:latin typeface="Consolas" pitchFamily="49" charset="0"/>
                <a:cs typeface="Consolas" pitchFamily="49" charset="0"/>
              </a:rPr>
              <a:t>Freebase.GetDataContext</a:t>
            </a:r>
            <a:r>
              <a:rPr lang="en-GB" sz="2000" b="1" dirty="0">
                <a:solidFill>
                  <a:srgbClr val="002060"/>
                </a:solidFill>
                <a:latin typeface="Consolas" pitchFamily="49" charset="0"/>
                <a:cs typeface="Consolas" pitchFamily="49" charset="0"/>
              </a:rPr>
              <a:t>()</a:t>
            </a:r>
            <a:endParaRPr lang="en-GB" sz="2000" b="1" dirty="0" smtClean="0">
              <a:solidFill>
                <a:srgbClr val="002060"/>
              </a:solidFill>
              <a:latin typeface="Consolas" pitchFamily="49" charset="0"/>
              <a:cs typeface="Consolas" pitchFamily="49" charset="0"/>
            </a:endParaRPr>
          </a:p>
          <a:p>
            <a:pPr marL="514350" indent="-514350">
              <a:buFont typeface="+mj-lt"/>
              <a:buAutoNum type="arabicPeriod"/>
            </a:pPr>
            <a:endParaRPr lang="en-GB" sz="1050" dirty="0" smtClean="0"/>
          </a:p>
          <a:p>
            <a:pPr marL="0" indent="0">
              <a:buNone/>
            </a:pPr>
            <a:r>
              <a:rPr lang="en-GB" sz="2400" dirty="0" smtClean="0"/>
              <a:t>1. Compiler/IDE requests </a:t>
            </a:r>
            <a:r>
              <a:rPr lang="en-GB" sz="2400" dirty="0"/>
              <a:t>metadata for </a:t>
            </a:r>
            <a:r>
              <a:rPr lang="en-GB" sz="2400" dirty="0" smtClean="0"/>
              <a:t>symbol </a:t>
            </a:r>
            <a:r>
              <a:rPr lang="en-GB" sz="1800" dirty="0" err="1" smtClean="0">
                <a:latin typeface="Consolas" pitchFamily="49" charset="0"/>
                <a:cs typeface="Consolas" pitchFamily="49" charset="0"/>
              </a:rPr>
              <a:t>GetDataContext</a:t>
            </a:r>
            <a:endParaRPr lang="en-GB" sz="2400" dirty="0" smtClean="0"/>
          </a:p>
          <a:p>
            <a:pPr marL="917696" lvl="1" indent="-514350">
              <a:buFont typeface="Wingdings" pitchFamily="2" charset="2"/>
              <a:buChar char="ü"/>
            </a:pPr>
            <a:r>
              <a:rPr lang="en-GB" sz="2000" dirty="0" smtClean="0"/>
              <a:t>Provider reports return type of </a:t>
            </a:r>
            <a:r>
              <a:rPr lang="en-GB" sz="1800" dirty="0" err="1" smtClean="0">
                <a:latin typeface="Consolas" pitchFamily="49" charset="0"/>
                <a:cs typeface="Consolas" pitchFamily="49" charset="0"/>
              </a:rPr>
              <a:t>FreebaseDataContext</a:t>
            </a:r>
            <a:endParaRPr lang="en-GB" sz="2000" dirty="0" smtClean="0"/>
          </a:p>
          <a:p>
            <a:pPr marL="0" indent="0">
              <a:buNone/>
            </a:pPr>
            <a:endParaRPr lang="en-GB" sz="2400" dirty="0"/>
          </a:p>
          <a:p>
            <a:pPr marL="0" lvl="0" indent="0">
              <a:buNone/>
            </a:pPr>
            <a:r>
              <a:rPr lang="en-GB" sz="2000" b="1" dirty="0" smtClean="0">
                <a:solidFill>
                  <a:srgbClr val="002060"/>
                </a:solidFill>
                <a:latin typeface="Consolas" pitchFamily="49" charset="0"/>
                <a:cs typeface="Consolas" pitchFamily="49" charset="0"/>
              </a:rPr>
              <a:t>		data.</a:t>
            </a:r>
            <a:endParaRPr lang="en-GB" sz="2000" b="1" dirty="0">
              <a:solidFill>
                <a:srgbClr val="002060"/>
              </a:solidFill>
              <a:latin typeface="Consolas" pitchFamily="49" charset="0"/>
              <a:cs typeface="Consolas" pitchFamily="49" charset="0"/>
            </a:endParaRPr>
          </a:p>
          <a:p>
            <a:pPr marL="514350" indent="-514350">
              <a:buFont typeface="+mj-lt"/>
              <a:buAutoNum type="arabicPeriod"/>
            </a:pPr>
            <a:endParaRPr lang="en-GB" sz="2400" dirty="0" smtClean="0"/>
          </a:p>
          <a:p>
            <a:pPr marL="0" indent="0">
              <a:buNone/>
            </a:pPr>
            <a:r>
              <a:rPr lang="en-GB" sz="2400" dirty="0" smtClean="0"/>
              <a:t>2. Compiler/IDE requests contents of type </a:t>
            </a:r>
            <a:r>
              <a:rPr lang="en-GB" sz="1800" dirty="0" err="1" smtClean="0">
                <a:gradFill>
                  <a:gsLst>
                    <a:gs pos="0">
                      <a:prstClr val="black"/>
                    </a:gs>
                    <a:gs pos="86000">
                      <a:prstClr val="black"/>
                    </a:gs>
                  </a:gsLst>
                  <a:lin ang="5400000" scaled="0"/>
                </a:gradFill>
                <a:latin typeface="Consolas" pitchFamily="49" charset="0"/>
                <a:cs typeface="Consolas" pitchFamily="49" charset="0"/>
              </a:rPr>
              <a:t>FreebaseDataContext</a:t>
            </a:r>
            <a:endParaRPr lang="en-GB" sz="2400" dirty="0" smtClean="0"/>
          </a:p>
          <a:p>
            <a:pPr marL="917696" lvl="1" indent="-514350">
              <a:buFont typeface="Wingdings" pitchFamily="2" charset="2"/>
              <a:buChar char="ü"/>
            </a:pPr>
            <a:r>
              <a:rPr lang="en-GB" sz="2000" dirty="0">
                <a:gradFill>
                  <a:gsLst>
                    <a:gs pos="0">
                      <a:prstClr val="black"/>
                    </a:gs>
                    <a:gs pos="86000">
                      <a:prstClr val="black"/>
                    </a:gs>
                  </a:gsLst>
                  <a:lin ang="5400000" scaled="0"/>
                </a:gradFill>
              </a:rPr>
              <a:t>Provider </a:t>
            </a:r>
            <a:r>
              <a:rPr lang="en-GB" sz="2000" dirty="0" smtClean="0">
                <a:gradFill>
                  <a:gsLst>
                    <a:gs pos="0">
                      <a:prstClr val="black"/>
                    </a:gs>
                    <a:gs pos="86000">
                      <a:prstClr val="black"/>
                    </a:gs>
                  </a:gsLst>
                  <a:lin ang="5400000" scaled="0"/>
                </a:gradFill>
              </a:rPr>
              <a:t>asks Freebase metadata service for top-level domains</a:t>
            </a:r>
          </a:p>
          <a:p>
            <a:pPr marL="917696" lvl="1" indent="-514350">
              <a:buFont typeface="Wingdings" pitchFamily="2" charset="2"/>
              <a:buChar char="ü"/>
            </a:pPr>
            <a:r>
              <a:rPr lang="en-GB" sz="2000" dirty="0" smtClean="0">
                <a:gradFill>
                  <a:gsLst>
                    <a:gs pos="0">
                      <a:prstClr val="black"/>
                    </a:gs>
                    <a:gs pos="86000">
                      <a:prstClr val="black"/>
                    </a:gs>
                  </a:gsLst>
                  <a:lin ang="5400000" scaled="0"/>
                </a:gradFill>
              </a:rPr>
              <a:t>Provider reports top-level domains of Freebase as properties of the type</a:t>
            </a:r>
          </a:p>
          <a:p>
            <a:pPr marL="514350" indent="-514350">
              <a:buFont typeface="+mj-lt"/>
              <a:buAutoNum type="arabicPeriod"/>
            </a:pPr>
            <a:endParaRPr lang="en-GB" sz="2400" dirty="0" smtClean="0"/>
          </a:p>
          <a:p>
            <a:pPr marL="0" lvl="0" indent="0">
              <a:buNone/>
            </a:pPr>
            <a:r>
              <a:rPr lang="en-GB" sz="1800" b="1" dirty="0" smtClean="0">
                <a:solidFill>
                  <a:srgbClr val="002060"/>
                </a:solidFill>
                <a:latin typeface="Consolas" pitchFamily="49" charset="0"/>
                <a:cs typeface="Consolas" pitchFamily="49" charset="0"/>
              </a:rPr>
              <a:t>		</a:t>
            </a:r>
            <a:r>
              <a:rPr lang="en-GB" sz="2000" b="1" dirty="0" err="1" smtClean="0">
                <a:solidFill>
                  <a:srgbClr val="002060"/>
                </a:solidFill>
                <a:latin typeface="Consolas" pitchFamily="49" charset="0"/>
                <a:cs typeface="Consolas" pitchFamily="49" charset="0"/>
              </a:rPr>
              <a:t>data.Society</a:t>
            </a:r>
            <a:endParaRPr lang="en-GB" sz="2000" b="1" dirty="0">
              <a:solidFill>
                <a:srgbClr val="002060"/>
              </a:solidFill>
              <a:latin typeface="Consolas" pitchFamily="49" charset="0"/>
              <a:cs typeface="Consolas" pitchFamily="49" charset="0"/>
            </a:endParaRPr>
          </a:p>
          <a:p>
            <a:pPr marL="514350" lvl="0" indent="-514350">
              <a:buFont typeface="+mj-lt"/>
              <a:buAutoNum type="arabicPeriod"/>
            </a:pPr>
            <a:endParaRPr lang="en-GB" sz="2400" dirty="0">
              <a:gradFill>
                <a:gsLst>
                  <a:gs pos="0">
                    <a:prstClr val="black"/>
                  </a:gs>
                  <a:gs pos="86000">
                    <a:prstClr val="black"/>
                  </a:gs>
                </a:gsLst>
                <a:lin ang="5400000" scaled="0"/>
              </a:gradFill>
            </a:endParaRPr>
          </a:p>
          <a:p>
            <a:pPr marL="0" indent="0">
              <a:buNone/>
            </a:pPr>
            <a:r>
              <a:rPr lang="en-GB" sz="2400" dirty="0" smtClean="0"/>
              <a:t>3. </a:t>
            </a:r>
            <a:r>
              <a:rPr lang="en-GB" sz="2400" dirty="0"/>
              <a:t>Compiler/IDE requests metadata for symbol </a:t>
            </a:r>
            <a:r>
              <a:rPr lang="en-GB" sz="1800" dirty="0" smtClean="0">
                <a:latin typeface="Consolas" pitchFamily="49" charset="0"/>
                <a:cs typeface="Consolas" pitchFamily="49" charset="0"/>
              </a:rPr>
              <a:t>Society</a:t>
            </a:r>
          </a:p>
          <a:p>
            <a:pPr marL="0" indent="0">
              <a:buNone/>
            </a:pPr>
            <a:r>
              <a:rPr lang="en-GB" sz="1800" dirty="0" smtClean="0">
                <a:latin typeface="Consolas" pitchFamily="49" charset="0"/>
                <a:cs typeface="Consolas" pitchFamily="49" charset="0"/>
              </a:rPr>
              <a:t>...</a:t>
            </a:r>
            <a:endParaRPr lang="en-GB" sz="2400" dirty="0" smtClean="0"/>
          </a:p>
          <a:p>
            <a:endParaRPr lang="en-GB" sz="2400" dirty="0"/>
          </a:p>
        </p:txBody>
      </p:sp>
    </p:spTree>
    <p:extLst>
      <p:ext uri="{BB962C8B-B14F-4D97-AF65-F5344CB8AC3E}">
        <p14:creationId xmlns:p14="http://schemas.microsoft.com/office/powerpoint/2010/main" val="3869259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92990"/>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7502655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490186"/>
          </a:xfrm>
        </p:spPr>
        <p:txBody>
          <a:bodyPr/>
          <a:lstStyle/>
          <a:p>
            <a:pPr algn="ctr"/>
            <a:r>
              <a:rPr lang="en-GB" sz="3600" dirty="0">
                <a:latin typeface="Candara" pitchFamily="34" charset="0"/>
              </a:rPr>
              <a:t>Note: Language still contains no data</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Open architecture</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You can write your own type provider</a:t>
            </a:r>
            <a:endParaRPr lang="en-GB" sz="2800" dirty="0">
              <a:latin typeface="Candara" pitchFamily="34" charset="0"/>
            </a:endParaRPr>
          </a:p>
        </p:txBody>
      </p:sp>
    </p:spTree>
    <p:extLst>
      <p:ext uri="{BB962C8B-B14F-4D97-AF65-F5344CB8AC3E}">
        <p14:creationId xmlns:p14="http://schemas.microsoft.com/office/powerpoint/2010/main" val="1677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210"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9130" y="5039073"/>
            <a:ext cx="633187" cy="276999"/>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28</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9440" y="1430691"/>
            <a:ext cx="8445421" cy="431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29</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389439" y="1425143"/>
            <a:ext cx="8263245" cy="457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dirty="0" smtClean="0"/>
              <a:t>The Information Revolution</a:t>
            </a:r>
            <a:endParaRPr lang="en-GB" dirty="0"/>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15" y="1419366"/>
            <a:ext cx="8023068" cy="4681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4078088717"/>
              </p:ext>
            </p:extLst>
          </p:nvPr>
        </p:nvGraphicFramePr>
        <p:xfrm>
          <a:off x="2115403" y="1269242"/>
          <a:ext cx="5994819" cy="43485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30</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01427" y="1402553"/>
            <a:ext cx="8727649" cy="386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31</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804046" y="1471447"/>
            <a:ext cx="8124905" cy="393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32</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835577" y="2060035"/>
            <a:ext cx="7928736" cy="191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33</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09453" y="1818292"/>
            <a:ext cx="8201758" cy="1948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34</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06834" y="1434754"/>
            <a:ext cx="8546540" cy="466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35</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321322" y="1692321"/>
            <a:ext cx="8440190" cy="398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36</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342992" y="1543912"/>
            <a:ext cx="8461968" cy="396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37</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342995" y="1540062"/>
            <a:ext cx="8410385" cy="40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38</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42994" y="1417616"/>
            <a:ext cx="8556625" cy="393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39</a:t>
            </a:fld>
            <a:endParaRPr lang="en-GB">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74" y="1503884"/>
            <a:ext cx="7694992" cy="4315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2</a:t>
            </a:r>
            <a:br>
              <a:rPr lang="en-GB" dirty="0" smtClean="0"/>
            </a:br>
            <a:r>
              <a:rPr lang="en-GB" dirty="0" smtClean="0"/>
              <a:t>Modern programming is intensely</a:t>
            </a:r>
            <a:br>
              <a:rPr lang="en-GB" dirty="0" smtClean="0"/>
            </a:br>
            <a:r>
              <a:rPr lang="en-GB" dirty="0" smtClean="0"/>
              <a:t>information-rich</a:t>
            </a:r>
            <a:endParaRPr lang="en-GB" dirty="0"/>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Matlab</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40</a:t>
            </a:fld>
            <a:endParaRPr lang="en-GB">
              <a:solidFill>
                <a:srgbClr val="FFFFFF"/>
              </a:solidFill>
            </a:endParaRPr>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68" y="2320118"/>
            <a:ext cx="8751935" cy="103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67" y="3329409"/>
            <a:ext cx="8751935" cy="64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77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15/10/2013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41</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89439" y="1610436"/>
            <a:ext cx="8509493" cy="35347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p>
            <a:r>
              <a:rPr lang="en-GB" dirty="0" smtClean="0"/>
              <a:t>Look for </a:t>
            </a:r>
            <a:r>
              <a:rPr lang="en-GB" b="1" dirty="0" err="1" smtClean="0"/>
              <a:t>FSharp.Data</a:t>
            </a:r>
            <a:r>
              <a:rPr lang="en-GB" dirty="0" smtClean="0"/>
              <a:t> on </a:t>
            </a:r>
            <a:r>
              <a:rPr lang="en-GB" dirty="0" err="1" smtClean="0"/>
              <a:t>GitHub</a:t>
            </a:r>
            <a:endParaRPr lang="en-GB" dirty="0"/>
          </a:p>
        </p:txBody>
      </p:sp>
    </p:spTree>
    <p:extLst>
      <p:ext uri="{BB962C8B-B14F-4D97-AF65-F5344CB8AC3E}">
        <p14:creationId xmlns:p14="http://schemas.microsoft.com/office/powerpoint/2010/main" val="249351528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#3</a:t>
            </a:r>
            <a:br>
              <a:rPr lang="en-GB" dirty="0" smtClean="0"/>
            </a:br>
            <a:r>
              <a:rPr lang="en-GB" dirty="0"/>
              <a:t/>
            </a:r>
            <a:br>
              <a:rPr lang="en-GB" dirty="0"/>
            </a:br>
            <a:r>
              <a:rPr lang="en-GB" dirty="0" smtClean="0"/>
              <a:t>Data and Types at Multiple Scales</a:t>
            </a:r>
            <a:endParaRPr lang="en-GB" dirty="0"/>
          </a:p>
        </p:txBody>
      </p:sp>
    </p:spTree>
    <p:extLst>
      <p:ext uri="{BB962C8B-B14F-4D97-AF65-F5344CB8AC3E}">
        <p14:creationId xmlns:p14="http://schemas.microsoft.com/office/powerpoint/2010/main" val="23649720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20651" y="2462935"/>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data.AllEntites</a:t>
            </a:r>
            <a:endParaRPr lang="en-GB" b="1" dirty="0">
              <a:solidFill>
                <a:schemeClr val="bg1"/>
              </a:solidFill>
              <a:latin typeface="Consolas" pitchFamily="49" charset="0"/>
              <a:cs typeface="Consolas" pitchFamily="49" charset="0"/>
            </a:endParaRPr>
          </a:p>
        </p:txBody>
      </p:sp>
      <p:sp>
        <p:nvSpPr>
          <p:cNvPr id="8" name="Rectangular Callout 7"/>
          <p:cNvSpPr/>
          <p:nvPr/>
        </p:nvSpPr>
        <p:spPr>
          <a:xfrm>
            <a:off x="5495818"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Data Scripters need to work with different granularities of schematization</a:t>
            </a:r>
          </a:p>
        </p:txBody>
      </p:sp>
      <p:sp>
        <p:nvSpPr>
          <p:cNvPr id="10" name="Folded Corner 9"/>
          <p:cNvSpPr/>
          <p:nvPr/>
        </p:nvSpPr>
        <p:spPr>
          <a:xfrm>
            <a:off x="120650" y="3174893"/>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Models</a:t>
            </a:r>
            <a:r>
              <a:rPr lang="en-GB" b="1" dirty="0" smtClean="0">
                <a:solidFill>
                  <a:schemeClr val="bg1"/>
                </a:solidFill>
                <a:latin typeface="Consolas" pitchFamily="49" charset="0"/>
                <a:cs typeface="Consolas" pitchFamily="49" charset="0"/>
              </a:rPr>
              <a:t>``</a:t>
            </a:r>
            <a:endParaRPr lang="en-GB" b="1" dirty="0">
              <a:solidFill>
                <a:schemeClr val="bg1"/>
              </a:solidFill>
              <a:latin typeface="Consolas" pitchFamily="49" charset="0"/>
              <a:cs typeface="Consolas" pitchFamily="49" charset="0"/>
            </a:endParaRPr>
          </a:p>
        </p:txBody>
      </p:sp>
      <p:sp>
        <p:nvSpPr>
          <p:cNvPr id="11" name="Folded Corner 10"/>
          <p:cNvSpPr/>
          <p:nvPr/>
        </p:nvSpPr>
        <p:spPr>
          <a:xfrm>
            <a:off x="120650" y="4026440"/>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a:t>
            </a:r>
            <a:r>
              <a:rPr lang="en-GB" b="1" dirty="0" err="1">
                <a:solidFill>
                  <a:schemeClr val="bg1"/>
                </a:solidFill>
                <a:latin typeface="Consolas" pitchFamily="49" charset="0"/>
                <a:cs typeface="Consolas" pitchFamily="49" charset="0"/>
              </a:rPr>
              <a:t>Models``.Individuals</a:t>
            </a:r>
            <a:r>
              <a:rPr lang="en-GB" b="1" dirty="0" err="1" smtClean="0">
                <a:solidFill>
                  <a:schemeClr val="bg1"/>
                </a:solidFill>
                <a:latin typeface="Consolas" pitchFamily="49" charset="0"/>
                <a:cs typeface="Consolas" pitchFamily="49" charset="0"/>
              </a:rPr>
              <a:t>.``Porsche</a:t>
            </a:r>
            <a:r>
              <a:rPr lang="en-GB" b="1" dirty="0" smtClean="0">
                <a:solidFill>
                  <a:schemeClr val="bg1"/>
                </a:solidFill>
                <a:latin typeface="Consolas" pitchFamily="49" charset="0"/>
                <a:cs typeface="Consolas" pitchFamily="49" charset="0"/>
              </a:rPr>
              <a:t> 911``</a:t>
            </a:r>
            <a:endParaRPr lang="en-GB" b="1" dirty="0">
              <a:solidFill>
                <a:schemeClr val="bg1"/>
              </a:solidFill>
              <a:latin typeface="Consolas" pitchFamily="49" charset="0"/>
              <a:cs typeface="Consolas" pitchFamily="49" charset="0"/>
            </a:endParaRPr>
          </a:p>
        </p:txBody>
      </p:sp>
      <p:sp>
        <p:nvSpPr>
          <p:cNvPr id="9" name="Rectangular Callout 8"/>
          <p:cNvSpPr/>
          <p:nvPr/>
        </p:nvSpPr>
        <p:spPr>
          <a:xfrm>
            <a:off x="1268062"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6737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10478579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a:latin typeface="Candara" pitchFamily="34" charset="0"/>
              </a:rPr>
              <a:t>Theme </a:t>
            </a:r>
            <a:r>
              <a:rPr lang="en-GB" sz="4000" dirty="0" smtClean="0">
                <a:latin typeface="Candara" pitchFamily="34" charset="0"/>
              </a:rPr>
              <a:t>#4</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Programming Type Systems v.</a:t>
            </a:r>
            <a:r>
              <a:rPr lang="en-GB" sz="4000" dirty="0">
                <a:latin typeface="Candara" pitchFamily="34" charset="0"/>
                <a:sym typeface="Wingdings" pitchFamily="2" charset="2"/>
              </a:rPr>
              <a:t> </a:t>
            </a:r>
            <a:br>
              <a:rPr lang="en-GB" sz="4000" dirty="0">
                <a:latin typeface="Candara" pitchFamily="34" charset="0"/>
                <a:sym typeface="Wingdings" pitchFamily="2" charset="2"/>
              </a:rPr>
            </a:br>
            <a:r>
              <a:rPr lang="en-GB" sz="4000" dirty="0">
                <a:latin typeface="Candara" pitchFamily="34" charset="0"/>
                <a:sym typeface="Wingdings" pitchFamily="2" charset="2"/>
              </a:rPr>
              <a:t>Information Space Metadata</a:t>
            </a:r>
            <a:br>
              <a:rPr lang="en-GB" sz="4000" dirty="0">
                <a:latin typeface="Candara" pitchFamily="34" charset="0"/>
                <a:sym typeface="Wingdings" pitchFamily="2" charset="2"/>
              </a:rPr>
            </a:br>
            <a:r>
              <a:rPr lang="en-GB" sz="4000" dirty="0">
                <a:latin typeface="Candara" pitchFamily="34" charset="0"/>
                <a:sym typeface="Wingdings" pitchFamily="2" charset="2"/>
              </a:rPr>
              <a:t>Synergy or Conflict?</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000" dirty="0">
                <a:latin typeface="Candara" pitchFamily="34" charset="0"/>
                <a:sym typeface="Wingdings" pitchFamily="2" charset="2"/>
              </a:rPr>
              <a:t>Examples: Types, Schema, Constraints, Units of Measure, Security Information, Documentation, Definition Locations, Help , Provenance, Privacy, Ratings, Rankings, Search…</a:t>
            </a:r>
            <a:endParaRPr lang="en-GB" sz="2000" dirty="0">
              <a:latin typeface="Candara" pitchFamily="34" charset="0"/>
            </a:endParaRPr>
          </a:p>
        </p:txBody>
      </p:sp>
    </p:spTree>
    <p:extLst>
      <p:ext uri="{BB962C8B-B14F-4D97-AF65-F5344CB8AC3E}">
        <p14:creationId xmlns:p14="http://schemas.microsoft.com/office/powerpoint/2010/main" val="1711336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2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927247" y="2167823"/>
            <a:ext cx="7355592" cy="24042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4605043" y="1275060"/>
            <a:ext cx="4150116" cy="830966"/>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02188" y="3956231"/>
            <a:ext cx="7227695" cy="24368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5213445" y="5068792"/>
            <a:ext cx="3886858" cy="1200298"/>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42165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a:t>
            </a:r>
            <a:r>
              <a:rPr lang="en-GB" dirty="0" smtClean="0"/>
              <a:t>#5</a:t>
            </a:r>
            <a:r>
              <a:rPr lang="en-GB" dirty="0" smtClean="0"/>
              <a:t/>
            </a:r>
            <a:br>
              <a:rPr lang="en-GB" dirty="0" smtClean="0"/>
            </a:br>
            <a:r>
              <a:rPr lang="en-GB" dirty="0"/>
              <a:t/>
            </a:r>
            <a:br>
              <a:rPr lang="en-GB" dirty="0"/>
            </a:br>
            <a:r>
              <a:rPr lang="en-GB" dirty="0" smtClean="0"/>
              <a:t>Schema Change</a:t>
            </a:r>
            <a:endParaRPr lang="en-GB" dirty="0"/>
          </a:p>
        </p:txBody>
      </p:sp>
    </p:spTree>
    <p:extLst>
      <p:ext uri="{BB962C8B-B14F-4D97-AF65-F5344CB8AC3E}">
        <p14:creationId xmlns:p14="http://schemas.microsoft.com/office/powerpoint/2010/main" val="397252775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Hard problem</a:t>
            </a:r>
            <a:r>
              <a:rPr lang="en-GB" dirty="0" smtClean="0"/>
              <a:t>, some progress…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6050312"/>
              </p:ext>
            </p:extLst>
          </p:nvPr>
        </p:nvGraphicFramePr>
        <p:xfrm>
          <a:off x="457201" y="1600207"/>
          <a:ext cx="8011131" cy="51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19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3EC0B6CA-20B2-4B6E-8C81-BF749EC767C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3270D6F-0311-4B57-9903-602F3576341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2" y="318862"/>
            <a:ext cx="8382000" cy="609398"/>
          </a:xfrm>
        </p:spPr>
        <p:txBody>
          <a:bodyPr>
            <a:noAutofit/>
          </a:bodyPr>
          <a:lstStyle/>
          <a:p>
            <a:r>
              <a:rPr lang="en-GB" sz="4100" dirty="0">
                <a:latin typeface="Candara" pitchFamily="34" charset="0"/>
              </a:rPr>
              <a:t>Some Research Questions</a:t>
            </a:r>
            <a:br>
              <a:rPr lang="en-GB" sz="4100" dirty="0">
                <a:latin typeface="Candara" pitchFamily="34" charset="0"/>
              </a:rPr>
            </a:br>
            <a:r>
              <a:rPr lang="en-GB" sz="4100" dirty="0">
                <a:latin typeface="Candara" pitchFamily="34" charset="0"/>
              </a:rPr>
              <a:t/>
            </a:r>
            <a:br>
              <a:rPr lang="en-GB" sz="4100" dirty="0">
                <a:latin typeface="Candara" pitchFamily="34" charset="0"/>
              </a:rPr>
            </a:br>
            <a:endParaRPr lang="en-GB" sz="2000" dirty="0">
              <a:latin typeface="Candara" pitchFamily="34" charset="0"/>
            </a:endParaRPr>
          </a:p>
        </p:txBody>
      </p:sp>
      <p:sp>
        <p:nvSpPr>
          <p:cNvPr id="4" name="TextBox 3"/>
          <p:cNvSpPr txBox="1"/>
          <p:nvPr/>
        </p:nvSpPr>
        <p:spPr>
          <a:xfrm>
            <a:off x="447673" y="1308955"/>
            <a:ext cx="3829053"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smtClean="0">
                <a:solidFill>
                  <a:srgbClr val="00B050"/>
                </a:solidFill>
                <a:latin typeface="Candara" pitchFamily="34" charset="0"/>
              </a:rPr>
              <a:t>incorporate </a:t>
            </a:r>
            <a:r>
              <a:rPr lang="en-GB" sz="2400" b="1" dirty="0">
                <a:solidFill>
                  <a:srgbClr val="00B050"/>
                </a:solidFill>
                <a:latin typeface="Candara" pitchFamily="34" charset="0"/>
              </a:rPr>
              <a:t>schema change policies</a:t>
            </a:r>
            <a:r>
              <a:rPr lang="en-GB" sz="2400" b="1" dirty="0">
                <a:gradFill>
                  <a:gsLst>
                    <a:gs pos="0">
                      <a:schemeClr val="tx1"/>
                    </a:gs>
                    <a:gs pos="86000">
                      <a:schemeClr val="tx1"/>
                    </a:gs>
                  </a:gsLst>
                  <a:lin ang="5400000" scaled="0"/>
                </a:gradFill>
                <a:latin typeface="Candara" pitchFamily="34" charset="0"/>
              </a:rPr>
              <a:t>?</a:t>
            </a:r>
          </a:p>
        </p:txBody>
      </p:sp>
      <p:sp>
        <p:nvSpPr>
          <p:cNvPr id="5" name="TextBox 4"/>
          <p:cNvSpPr txBox="1"/>
          <p:nvPr/>
        </p:nvSpPr>
        <p:spPr>
          <a:xfrm>
            <a:off x="5237294" y="4277186"/>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solidFill>
                  <a:srgbClr val="00B050"/>
                </a:solidFill>
                <a:latin typeface="Candara" pitchFamily="34" charset="0"/>
              </a:rPr>
              <a:t>model </a:t>
            </a:r>
            <a:r>
              <a:rPr lang="en-GB" sz="2400" b="1" dirty="0" smtClean="0">
                <a:gradFill>
                  <a:gsLst>
                    <a:gs pos="0">
                      <a:schemeClr val="tx1"/>
                    </a:gs>
                    <a:gs pos="86000">
                      <a:schemeClr val="tx1"/>
                    </a:gs>
                  </a:gsLst>
                  <a:lin ang="5400000" scaled="0"/>
                </a:gradFill>
                <a:latin typeface="Candara" pitchFamily="34" charset="0"/>
              </a:rPr>
              <a:t>and </a:t>
            </a:r>
            <a:r>
              <a:rPr lang="en-GB" sz="2400" b="1" dirty="0" smtClean="0">
                <a:solidFill>
                  <a:srgbClr val="00B050"/>
                </a:solidFill>
                <a:latin typeface="Candara" pitchFamily="34" charset="0"/>
              </a:rPr>
              <a:t>verify provider </a:t>
            </a:r>
            <a:r>
              <a:rPr lang="en-GB" sz="2400" b="1" dirty="0">
                <a:solidFill>
                  <a:srgbClr val="00B050"/>
                </a:solidFill>
                <a:latin typeface="Candara" pitchFamily="34" charset="0"/>
              </a:rPr>
              <a:t>components</a:t>
            </a:r>
            <a:r>
              <a:rPr lang="en-GB" sz="2400" b="1" dirty="0">
                <a:gradFill>
                  <a:gsLst>
                    <a:gs pos="0">
                      <a:schemeClr val="tx1"/>
                    </a:gs>
                    <a:gs pos="86000">
                      <a:schemeClr val="tx1"/>
                    </a:gs>
                  </a:gsLst>
                  <a:lin ang="5400000" scaled="0"/>
                </a:gradFill>
                <a:latin typeface="Candara" pitchFamily="34" charset="0"/>
              </a:rPr>
              <a:t>?</a:t>
            </a:r>
          </a:p>
        </p:txBody>
      </p:sp>
      <p:sp>
        <p:nvSpPr>
          <p:cNvPr id="6" name="TextBox 5"/>
          <p:cNvSpPr txBox="1"/>
          <p:nvPr/>
        </p:nvSpPr>
        <p:spPr>
          <a:xfrm>
            <a:off x="447674" y="2790970"/>
            <a:ext cx="3495675"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provide</a:t>
            </a:r>
            <a:r>
              <a:rPr lang="en-GB" sz="2400" b="1" dirty="0">
                <a:solidFill>
                  <a:srgbClr val="FFFF00"/>
                </a:solidFill>
                <a:latin typeface="Candara" pitchFamily="34" charset="0"/>
              </a:rPr>
              <a:t> </a:t>
            </a:r>
            <a:r>
              <a:rPr lang="en-GB" sz="2400" b="1" dirty="0">
                <a:solidFill>
                  <a:srgbClr val="00B050"/>
                </a:solidFill>
                <a:latin typeface="Candara" pitchFamily="34" charset="0"/>
              </a:rPr>
              <a:t>all the data in the enterprise </a:t>
            </a:r>
            <a:r>
              <a:rPr lang="en-GB" sz="2400" b="1" dirty="0">
                <a:latin typeface="Candara" pitchFamily="34" charset="0"/>
              </a:rPr>
              <a:t>(e.g.</a:t>
            </a:r>
            <a:r>
              <a:rPr lang="en-GB" sz="2400" b="1" dirty="0">
                <a:solidFill>
                  <a:srgbClr val="FFFF00"/>
                </a:solidFill>
                <a:latin typeface="Candara" pitchFamily="34" charset="0"/>
              </a:rPr>
              <a:t> </a:t>
            </a:r>
            <a:r>
              <a:rPr lang="en-GB" sz="2400" b="1" dirty="0">
                <a:solidFill>
                  <a:srgbClr val="00B050"/>
                </a:solidFill>
                <a:latin typeface="Candara" pitchFamily="34" charset="0"/>
              </a:rPr>
              <a:t>SAP</a:t>
            </a:r>
            <a:r>
              <a:rPr lang="en-GB" sz="2400" b="1" dirty="0">
                <a:solidFill>
                  <a:srgbClr val="FFFF00"/>
                </a:solidFill>
                <a:latin typeface="Candara" pitchFamily="34" charset="0"/>
              </a:rPr>
              <a:t> </a:t>
            </a:r>
            <a:r>
              <a:rPr lang="en-GB" sz="2400" b="1" dirty="0">
                <a:latin typeface="Candara" pitchFamily="34" charset="0"/>
              </a:rPr>
              <a:t>or</a:t>
            </a:r>
            <a:r>
              <a:rPr lang="en-GB" sz="2400" b="1" dirty="0">
                <a:solidFill>
                  <a:srgbClr val="FFFF00"/>
                </a:solidFill>
                <a:latin typeface="Candara" pitchFamily="34" charset="0"/>
              </a:rPr>
              <a:t> </a:t>
            </a:r>
            <a:r>
              <a:rPr lang="en-GB" sz="2400" b="1" dirty="0" smtClean="0">
                <a:solidFill>
                  <a:srgbClr val="00B050"/>
                </a:solidFill>
                <a:latin typeface="Candara" pitchFamily="34" charset="0"/>
              </a:rPr>
              <a:t>Reuters</a:t>
            </a:r>
            <a:r>
              <a:rPr lang="en-GB" sz="2400" b="1" dirty="0" smtClean="0">
                <a:latin typeface="Candara" pitchFamily="34" charset="0"/>
              </a:rPr>
              <a:t>)</a:t>
            </a:r>
            <a:r>
              <a:rPr lang="en-GB" sz="2400" b="1" dirty="0" smtClean="0">
                <a:gradFill>
                  <a:gsLst>
                    <a:gs pos="0">
                      <a:schemeClr val="tx1"/>
                    </a:gs>
                    <a:gs pos="86000">
                      <a:schemeClr val="tx1"/>
                    </a:gs>
                  </a:gsLst>
                  <a:lin ang="5400000" scaled="0"/>
                </a:gradFill>
                <a:latin typeface="Candara" pitchFamily="34" charset="0"/>
              </a:rPr>
              <a:t>?</a:t>
            </a:r>
            <a:endParaRPr lang="en-GB" sz="2400" b="1" dirty="0">
              <a:gradFill>
                <a:gsLst>
                  <a:gs pos="0">
                    <a:schemeClr val="tx1"/>
                  </a:gs>
                  <a:gs pos="86000">
                    <a:schemeClr val="tx1"/>
                  </a:gs>
                </a:gsLst>
                <a:lin ang="5400000" scaled="0"/>
              </a:gradFill>
              <a:latin typeface="Candara" pitchFamily="34" charset="0"/>
            </a:endParaRPr>
          </a:p>
        </p:txBody>
      </p:sp>
      <p:sp>
        <p:nvSpPr>
          <p:cNvPr id="8" name="TextBox 7"/>
          <p:cNvSpPr txBox="1"/>
          <p:nvPr/>
        </p:nvSpPr>
        <p:spPr>
          <a:xfrm>
            <a:off x="550074" y="4813849"/>
            <a:ext cx="3495675" cy="1477328"/>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a:solidFill>
                  <a:srgbClr val="00B050"/>
                </a:solidFill>
                <a:latin typeface="Candara" pitchFamily="34" charset="0"/>
              </a:rPr>
              <a:t>richer </a:t>
            </a:r>
            <a:r>
              <a:rPr lang="en-GB" sz="2400" b="1" dirty="0" smtClean="0">
                <a:solidFill>
                  <a:srgbClr val="00B050"/>
                </a:solidFill>
                <a:latin typeface="Candara" pitchFamily="34" charset="0"/>
              </a:rPr>
              <a:t>constraints</a:t>
            </a:r>
            <a:r>
              <a:rPr lang="en-GB" sz="2400" b="1" dirty="0" smtClean="0">
                <a:gradFill>
                  <a:gsLst>
                    <a:gs pos="0">
                      <a:schemeClr val="tx1"/>
                    </a:gs>
                    <a:gs pos="86000">
                      <a:schemeClr val="tx1"/>
                    </a:gs>
                  </a:gsLst>
                  <a:lin ang="5400000" scaled="0"/>
                </a:gradFill>
                <a:latin typeface="Candara" pitchFamily="34" charset="0"/>
              </a:rPr>
              <a:t>,</a:t>
            </a:r>
            <a:r>
              <a:rPr lang="en-GB" sz="2400" b="1" dirty="0" smtClean="0">
                <a:solidFill>
                  <a:srgbClr val="00B050"/>
                </a:solidFill>
                <a:latin typeface="Candara" pitchFamily="34" charset="0"/>
              </a:rPr>
              <a:t> security</a:t>
            </a:r>
            <a:r>
              <a:rPr lang="en-GB" sz="2400" b="1" dirty="0">
                <a:solidFill>
                  <a:srgbClr val="00B050"/>
                </a:solidFill>
                <a:latin typeface="Candara" pitchFamily="34" charset="0"/>
              </a:rPr>
              <a:t>, privacy and provenance annotations </a:t>
            </a:r>
            <a:r>
              <a:rPr lang="en-GB" sz="2400" b="1" dirty="0">
                <a:gradFill>
                  <a:gsLst>
                    <a:gs pos="0">
                      <a:schemeClr val="tx1"/>
                    </a:gs>
                    <a:gs pos="86000">
                      <a:schemeClr val="tx1"/>
                    </a:gs>
                  </a:gsLst>
                  <a:lin ang="5400000" scaled="0"/>
                </a:gradFill>
                <a:latin typeface="Candara" pitchFamily="34" charset="0"/>
              </a:rPr>
              <a:t>be provided?</a:t>
            </a:r>
          </a:p>
        </p:txBody>
      </p:sp>
      <p:sp>
        <p:nvSpPr>
          <p:cNvPr id="9" name="TextBox 8"/>
          <p:cNvSpPr txBox="1"/>
          <p:nvPr/>
        </p:nvSpPr>
        <p:spPr>
          <a:xfrm>
            <a:off x="4931500" y="1308955"/>
            <a:ext cx="3912249"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smtClean="0">
                <a:solidFill>
                  <a:srgbClr val="00B050"/>
                </a:solidFill>
                <a:latin typeface="Candara" pitchFamily="34" charset="0"/>
              </a:rPr>
              <a:t>temporal </a:t>
            </a:r>
            <a:r>
              <a:rPr lang="en-GB" sz="2400" b="1" dirty="0" smtClean="0">
                <a:gradFill>
                  <a:gsLst>
                    <a:gs pos="0">
                      <a:schemeClr val="tx1"/>
                    </a:gs>
                    <a:gs pos="86000">
                      <a:schemeClr val="tx1"/>
                    </a:gs>
                  </a:gsLst>
                  <a:lin ang="5400000" scaled="0"/>
                </a:gradFill>
                <a:latin typeface="Candara" pitchFamily="34" charset="0"/>
              </a:rPr>
              <a:t>and </a:t>
            </a:r>
            <a:r>
              <a:rPr lang="en-GB" sz="2400" b="1" dirty="0" smtClean="0">
                <a:solidFill>
                  <a:srgbClr val="00B050"/>
                </a:solidFill>
                <a:latin typeface="Candara" pitchFamily="34" charset="0"/>
              </a:rPr>
              <a:t>probabilistic </a:t>
            </a:r>
            <a:r>
              <a:rPr lang="en-GB" sz="2400" b="1" dirty="0">
                <a:solidFill>
                  <a:srgbClr val="00B050"/>
                </a:solidFill>
                <a:latin typeface="Candara" pitchFamily="34" charset="0"/>
              </a:rPr>
              <a:t>metadata </a:t>
            </a:r>
            <a:r>
              <a:rPr lang="en-GB" sz="2400" b="1" dirty="0">
                <a:gradFill>
                  <a:gsLst>
                    <a:gs pos="0">
                      <a:schemeClr val="tx1"/>
                    </a:gs>
                    <a:gs pos="86000">
                      <a:schemeClr val="tx1"/>
                    </a:gs>
                  </a:gsLst>
                  <a:lin ang="5400000" scaled="0"/>
                </a:gradFill>
                <a:latin typeface="Candara" pitchFamily="34" charset="0"/>
              </a:rPr>
              <a:t>be useful for typing or tooling?</a:t>
            </a:r>
          </a:p>
        </p:txBody>
      </p:sp>
      <p:sp>
        <p:nvSpPr>
          <p:cNvPr id="12" name="TextBox 11"/>
          <p:cNvSpPr txBox="1"/>
          <p:nvPr/>
        </p:nvSpPr>
        <p:spPr>
          <a:xfrm>
            <a:off x="5139785" y="5552513"/>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solidFill>
                  <a:srgbClr val="00B050"/>
                </a:solidFill>
                <a:latin typeface="Candara" pitchFamily="34" charset="0"/>
              </a:rPr>
              <a:t>provided types be mutually recursive</a:t>
            </a:r>
            <a:r>
              <a:rPr lang="en-GB" sz="2400" b="1" dirty="0" smtClean="0">
                <a:gradFill>
                  <a:gsLst>
                    <a:gs pos="0">
                      <a:schemeClr val="tx1"/>
                    </a:gs>
                    <a:gs pos="86000">
                      <a:schemeClr val="tx1"/>
                    </a:gs>
                  </a:gsLst>
                  <a:lin ang="5400000" scaled="0"/>
                </a:gradFill>
                <a:latin typeface="Candara" pitchFamily="34" charset="0"/>
              </a:rPr>
              <a:t>? </a:t>
            </a:r>
            <a:endParaRPr lang="en-GB" sz="2400" b="1" dirty="0">
              <a:gradFill>
                <a:gsLst>
                  <a:gs pos="0">
                    <a:schemeClr val="tx1"/>
                  </a:gs>
                  <a:gs pos="86000">
                    <a:schemeClr val="tx1"/>
                  </a:gs>
                </a:gsLst>
                <a:lin ang="5400000" scaled="0"/>
              </a:gradFill>
              <a:latin typeface="Candara" pitchFamily="34" charset="0"/>
            </a:endParaRPr>
          </a:p>
        </p:txBody>
      </p:sp>
      <p:sp>
        <p:nvSpPr>
          <p:cNvPr id="13" name="TextBox 12"/>
          <p:cNvSpPr txBox="1"/>
          <p:nvPr/>
        </p:nvSpPr>
        <p:spPr>
          <a:xfrm>
            <a:off x="5139786" y="2815508"/>
            <a:ext cx="3495675" cy="1107996"/>
          </a:xfrm>
          <a:prstGeom prst="rect">
            <a:avLst/>
          </a:prstGeom>
          <a:noFill/>
        </p:spPr>
        <p:txBody>
          <a:bodyPr wrap="square" lIns="0" tIns="0" rIns="0" bIns="0" rtlCol="0">
            <a:spAutoFit/>
          </a:bodyPr>
          <a:lstStyle/>
          <a:p>
            <a:pPr algn="ctr"/>
            <a:r>
              <a:rPr lang="en-GB" sz="2400" b="1" dirty="0">
                <a:solidFill>
                  <a:srgbClr val="00B050"/>
                </a:solidFill>
                <a:latin typeface="Candara" pitchFamily="34" charset="0"/>
              </a:rPr>
              <a:t>Temporal types</a:t>
            </a:r>
            <a:r>
              <a:rPr lang="en-GB" sz="2400" b="1" dirty="0">
                <a:gradFill>
                  <a:gsLst>
                    <a:gs pos="0">
                      <a:schemeClr val="tx1"/>
                    </a:gs>
                    <a:gs pos="86000">
                      <a:schemeClr val="tx1"/>
                    </a:gs>
                  </a:gsLst>
                  <a:lin ang="5400000" scaled="0"/>
                </a:gradFill>
                <a:latin typeface="Candara" pitchFamily="34" charset="0"/>
              </a:rPr>
              <a:t>? </a:t>
            </a:r>
            <a:r>
              <a:rPr lang="en-GB" sz="2400" b="1" dirty="0">
                <a:solidFill>
                  <a:srgbClr val="00B050"/>
                </a:solidFill>
                <a:latin typeface="Candara" pitchFamily="34" charset="0"/>
              </a:rPr>
              <a:t>Probabilistic types</a:t>
            </a:r>
            <a:r>
              <a:rPr lang="en-GB" sz="2400" b="1" dirty="0">
                <a:gradFill>
                  <a:gsLst>
                    <a:gs pos="0">
                      <a:schemeClr val="tx1"/>
                    </a:gs>
                    <a:gs pos="86000">
                      <a:schemeClr val="tx1"/>
                    </a:gs>
                  </a:gsLst>
                  <a:lin ang="5400000" scaled="0"/>
                </a:gradFill>
                <a:latin typeface="Candara" pitchFamily="34" charset="0"/>
              </a:rPr>
              <a:t>? </a:t>
            </a:r>
            <a:r>
              <a:rPr lang="en-GB" sz="2400" b="1" dirty="0" smtClean="0">
                <a:solidFill>
                  <a:srgbClr val="00B050"/>
                </a:solidFill>
                <a:latin typeface="Candara" pitchFamily="34" charset="0"/>
              </a:rPr>
              <a:t>Reactive types</a:t>
            </a:r>
            <a:r>
              <a:rPr lang="en-GB" sz="2400" b="1" dirty="0">
                <a:gradFill>
                  <a:gsLst>
                    <a:gs pos="0">
                      <a:schemeClr val="tx1"/>
                    </a:gs>
                    <a:gs pos="86000">
                      <a:schemeClr val="tx1"/>
                    </a:gs>
                  </a:gsLst>
                  <a:lin ang="5400000" scaled="0"/>
                </a:gradFill>
                <a:latin typeface="Candara" pitchFamily="34" charset="0"/>
              </a:rPr>
              <a:t>?</a:t>
            </a:r>
          </a:p>
        </p:txBody>
      </p:sp>
    </p:spTree>
    <p:extLst>
      <p:ext uri="{BB962C8B-B14F-4D97-AF65-F5344CB8AC3E}">
        <p14:creationId xmlns:p14="http://schemas.microsoft.com/office/powerpoint/2010/main" val="412127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3</a:t>
            </a:r>
            <a:br>
              <a:rPr lang="en-GB" dirty="0" smtClean="0"/>
            </a:br>
            <a:r>
              <a:rPr lang="en-GB" dirty="0" smtClean="0"/>
              <a:t>Our languages are information-sparse</a:t>
            </a:r>
            <a:endParaRPr lang="en-GB" dirty="0"/>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419727860"/>
              </p:ext>
            </p:extLst>
          </p:nvPr>
        </p:nvGraphicFramePr>
        <p:xfrm>
          <a:off x="273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t>Related Work </a:t>
            </a:r>
            <a:endParaRPr lang="en-GB" dirty="0"/>
          </a:p>
        </p:txBody>
      </p:sp>
    </p:spTree>
    <p:extLst>
      <p:ext uri="{BB962C8B-B14F-4D97-AF65-F5344CB8AC3E}">
        <p14:creationId xmlns:p14="http://schemas.microsoft.com/office/powerpoint/2010/main" val="598265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1685135"/>
            <a:ext cx="8095570" cy="1523493"/>
          </a:xfrm>
        </p:spPr>
        <p:txBody>
          <a:bodyPr/>
          <a:lstStyle/>
          <a:p>
            <a:r>
              <a:rPr lang="en-GB" b="0" dirty="0" smtClean="0"/>
              <a:t>Learn more</a:t>
            </a:r>
            <a:endParaRPr lang="en-GB" b="0" dirty="0"/>
          </a:p>
        </p:txBody>
      </p:sp>
      <p:sp>
        <p:nvSpPr>
          <p:cNvPr id="3" name="Title 1"/>
          <p:cNvSpPr txBox="1">
            <a:spLocks/>
          </p:cNvSpPr>
          <p:nvPr/>
        </p:nvSpPr>
        <p:spPr>
          <a:xfrm>
            <a:off x="628447" y="5313069"/>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000" dirty="0" smtClean="0">
                <a:hlinkClick r:id="rId2"/>
              </a:rPr>
              <a:t>tryfsharp.org</a:t>
            </a:r>
            <a:endParaRPr lang="en-GB" sz="3000" dirty="0">
              <a:hlinkClick r:id="rId2"/>
            </a:endParaRPr>
          </a:p>
          <a:p>
            <a:endParaRPr lang="en-GB" sz="3000" dirty="0">
              <a:hlinkClick r:id="rId2"/>
            </a:endParaRPr>
          </a:p>
          <a:p>
            <a:r>
              <a:rPr lang="en-GB" sz="3000" dirty="0">
                <a:hlinkClick r:id="rId3"/>
              </a:rPr>
              <a:t>fsharp.org</a:t>
            </a:r>
            <a:endParaRPr lang="en-GB" sz="3000" dirty="0"/>
          </a:p>
          <a:p>
            <a:endParaRPr lang="en-GB" sz="3000" dirty="0" smtClean="0"/>
          </a:p>
          <a:p>
            <a:endParaRPr lang="en-GB" sz="3000" dirty="0"/>
          </a:p>
          <a:p>
            <a:endParaRPr lang="en-GB" sz="3000" dirty="0" smtClean="0"/>
          </a:p>
          <a:p>
            <a:endParaRPr lang="en-GB" sz="3000" dirty="0"/>
          </a:p>
          <a:p>
            <a:endParaRPr lang="en-GB" sz="3000" dirty="0" smtClean="0"/>
          </a:p>
          <a:p>
            <a:r>
              <a:rPr lang="en-GB" sz="3000" dirty="0" smtClean="0"/>
              <a:t> </a:t>
            </a:r>
            <a:endParaRPr lang="en-GB" sz="3000" dirty="0"/>
          </a:p>
        </p:txBody>
      </p:sp>
      <p:sp>
        <p:nvSpPr>
          <p:cNvPr id="4" name="Title 3"/>
          <p:cNvSpPr txBox="1">
            <a:spLocks/>
          </p:cNvSpPr>
          <p:nvPr/>
        </p:nvSpPr>
        <p:spPr>
          <a:xfrm>
            <a:off x="628447" y="187059"/>
            <a:ext cx="7683913" cy="1523497"/>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pPr algn="ctr"/>
            <a:r>
              <a:rPr lang="en-GB" dirty="0" smtClean="0">
                <a:latin typeface="Candara" pitchFamily="34" charset="0"/>
              </a:rPr>
              <a:t>Questions?</a:t>
            </a:r>
            <a:endParaRPr lang="en-GB" sz="3100" dirty="0">
              <a:latin typeface="Candara" pitchFamily="34" charset="0"/>
            </a:endParaRPr>
          </a:p>
        </p:txBody>
      </p:sp>
      <p:sp>
        <p:nvSpPr>
          <p:cNvPr id="5" name="Title 1"/>
          <p:cNvSpPr txBox="1">
            <a:spLocks/>
          </p:cNvSpPr>
          <p:nvPr/>
        </p:nvSpPr>
        <p:spPr>
          <a:xfrm>
            <a:off x="4676231" y="1701439"/>
            <a:ext cx="8095570" cy="1523493"/>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4900" b="0" dirty="0">
              <a:latin typeface="Candara" pitchFamily="34" charset="0"/>
            </a:endParaRPr>
          </a:p>
        </p:txBody>
      </p:sp>
      <p:sp>
        <p:nvSpPr>
          <p:cNvPr id="6" name="Title 1"/>
          <p:cNvSpPr txBox="1">
            <a:spLocks/>
          </p:cNvSpPr>
          <p:nvPr/>
        </p:nvSpPr>
        <p:spPr>
          <a:xfrm>
            <a:off x="4676231" y="3224932"/>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#5</a:t>
            </a:r>
            <a:br>
              <a:rPr lang="en-GB" dirty="0" smtClean="0"/>
            </a:br>
            <a:r>
              <a:rPr lang="en-GB" dirty="0"/>
              <a:t/>
            </a:r>
            <a:br>
              <a:rPr lang="en-GB" dirty="0"/>
            </a:br>
            <a:r>
              <a:rPr lang="en-GB" dirty="0" smtClean="0"/>
              <a:t>Type Systems Encounter Reality</a:t>
            </a:r>
            <a:endParaRPr lang="en-GB" dirty="0"/>
          </a:p>
        </p:txBody>
      </p:sp>
    </p:spTree>
    <p:extLst>
      <p:ext uri="{BB962C8B-B14F-4D97-AF65-F5344CB8AC3E}">
        <p14:creationId xmlns:p14="http://schemas.microsoft.com/office/powerpoint/2010/main" val="90176663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457202" y="1600208"/>
            <a:ext cx="8400195" cy="3888757"/>
          </a:xfrm>
        </p:spPr>
        <p:txBody>
          <a:bodyPr/>
          <a:lstStyle/>
          <a:p>
            <a:pPr marL="1511675" lvl="4" indent="0" algn="ctr">
              <a:buNone/>
            </a:pPr>
            <a:r>
              <a:rPr lang="en-GB" sz="2400" i="1" dirty="0" smtClean="0">
                <a:latin typeface="Candara" pitchFamily="34" charset="0"/>
              </a:rPr>
              <a:t>“</a:t>
            </a:r>
            <a:r>
              <a:rPr lang="en-GB" sz="2400" i="1" dirty="0">
                <a:latin typeface="Candara" pitchFamily="34" charset="0"/>
              </a:rPr>
              <a:t>The idea of </a:t>
            </a:r>
            <a:r>
              <a:rPr lang="en-GB" sz="2400" b="1" i="1" dirty="0">
                <a:solidFill>
                  <a:srgbClr val="00B050"/>
                </a:solidFill>
                <a:latin typeface="Candara" pitchFamily="34" charset="0"/>
              </a:rPr>
              <a:t>integrating internet-scale information services </a:t>
            </a:r>
            <a:r>
              <a:rPr lang="en-GB" sz="2400" i="1" dirty="0">
                <a:solidFill>
                  <a:schemeClr val="tx1"/>
                </a:solidFill>
                <a:latin typeface="Candara" pitchFamily="34" charset="0"/>
              </a:rPr>
              <a:t>directly into the program's variable and type space </a:t>
            </a:r>
            <a:r>
              <a:rPr lang="en-GB" sz="2400" i="1" dirty="0" smtClean="0">
                <a:solidFill>
                  <a:schemeClr val="tx1"/>
                </a:solidFill>
                <a:latin typeface="Candara" pitchFamily="34" charset="0"/>
              </a:rPr>
              <a:t>is </a:t>
            </a:r>
            <a:r>
              <a:rPr lang="en-GB" sz="2400" b="1" i="1" dirty="0">
                <a:solidFill>
                  <a:srgbClr val="00B050"/>
                </a:solidFill>
                <a:latin typeface="Candara" pitchFamily="34" charset="0"/>
              </a:rPr>
              <a:t>probably</a:t>
            </a:r>
            <a:r>
              <a:rPr lang="en-GB" sz="2400" i="1" dirty="0">
                <a:solidFill>
                  <a:srgbClr val="00B050"/>
                </a:solidFill>
                <a:latin typeface="Candara" pitchFamily="34" charset="0"/>
              </a:rPr>
              <a:t> </a:t>
            </a:r>
            <a:r>
              <a:rPr lang="en-GB" sz="2400" b="1" i="1" dirty="0">
                <a:solidFill>
                  <a:srgbClr val="00B050"/>
                </a:solidFill>
                <a:latin typeface="Candara" pitchFamily="34" charset="0"/>
              </a:rPr>
              <a:t>the most innovative programming language idea </a:t>
            </a:r>
            <a:r>
              <a:rPr lang="en-GB" sz="2400" i="1" dirty="0" smtClean="0">
                <a:solidFill>
                  <a:schemeClr val="tx1"/>
                </a:solidFill>
                <a:latin typeface="Candara" pitchFamily="34" charset="0"/>
              </a:rPr>
              <a:t>I’ve </a:t>
            </a:r>
            <a:r>
              <a:rPr lang="en-GB" sz="2400" i="1" dirty="0">
                <a:solidFill>
                  <a:schemeClr val="tx1"/>
                </a:solidFill>
                <a:latin typeface="Candara" pitchFamily="34" charset="0"/>
              </a:rPr>
              <a:t>heard of in a </a:t>
            </a:r>
            <a:r>
              <a:rPr lang="en-GB" sz="2400" i="1" dirty="0" smtClean="0">
                <a:solidFill>
                  <a:schemeClr val="tx1"/>
                </a:solidFill>
                <a:latin typeface="Candara" pitchFamily="34" charset="0"/>
              </a:rPr>
              <a:t>decade</a:t>
            </a:r>
            <a:r>
              <a:rPr lang="en-GB" sz="2400" i="1" dirty="0">
                <a:latin typeface="Candara" pitchFamily="34" charset="0"/>
              </a:rPr>
              <a:t>”  </a:t>
            </a:r>
            <a:r>
              <a:rPr lang="en-GB" sz="2400" i="1" dirty="0" smtClean="0">
                <a:latin typeface="Candara" pitchFamily="34" charset="0"/>
              </a:rPr>
              <a:t>(</a:t>
            </a:r>
            <a:r>
              <a:rPr lang="en-GB" sz="2400" dirty="0">
                <a:latin typeface="Candara" pitchFamily="34" charset="0"/>
              </a:rPr>
              <a:t>Jim </a:t>
            </a:r>
            <a:r>
              <a:rPr lang="en-GB" sz="2400" dirty="0" err="1" smtClean="0">
                <a:latin typeface="Candara" pitchFamily="34" charset="0"/>
              </a:rPr>
              <a:t>Cordy</a:t>
            </a:r>
            <a:r>
              <a:rPr lang="en-GB" sz="2400" dirty="0" smtClean="0">
                <a:latin typeface="Candara" pitchFamily="34" charset="0"/>
              </a:rPr>
              <a:t>, Queens U</a:t>
            </a:r>
            <a:r>
              <a:rPr lang="en-GB" sz="2400" i="1" dirty="0" smtClean="0">
                <a:latin typeface="Candara" pitchFamily="34" charset="0"/>
              </a:rPr>
              <a:t>)</a:t>
            </a:r>
          </a:p>
          <a:p>
            <a:pPr marL="0" indent="0" algn="ctr">
              <a:buNone/>
            </a:pPr>
            <a:endParaRPr lang="en-GB" sz="1700" i="1" dirty="0"/>
          </a:p>
          <a:p>
            <a:pPr>
              <a:buFont typeface="Arial" pitchFamily="34" charset="0"/>
              <a:buChar char="•"/>
            </a:pPr>
            <a:r>
              <a:rPr lang="en-GB" sz="3000" dirty="0"/>
              <a:t>Perhaps, perhaps not…</a:t>
            </a:r>
          </a:p>
          <a:p>
            <a:pPr>
              <a:buFont typeface="Arial" pitchFamily="34" charset="0"/>
              <a:buChar char="•"/>
            </a:pPr>
            <a:r>
              <a:rPr lang="en-GB" sz="3000" dirty="0"/>
              <a:t>But if something so simple is perceived as so different, </a:t>
            </a:r>
            <a:r>
              <a:rPr lang="en-GB" sz="3000" dirty="0" smtClean="0"/>
              <a:t>we need think why</a:t>
            </a:r>
            <a:endParaRPr lang="en-GB" sz="3000" dirty="0"/>
          </a:p>
          <a:p>
            <a:pPr>
              <a:buFont typeface="Arial" pitchFamily="34" charset="0"/>
              <a:buChar char="•"/>
            </a:pPr>
            <a:r>
              <a:rPr lang="en-GB" sz="3000" dirty="0" smtClean="0"/>
              <a:t>(What follows is somewhat whimsical)</a:t>
            </a:r>
            <a:endParaRPr lang="en-GB" sz="3000" dirty="0"/>
          </a:p>
        </p:txBody>
      </p:sp>
    </p:spTree>
    <p:extLst>
      <p:ext uri="{BB962C8B-B14F-4D97-AF65-F5344CB8AC3E}">
        <p14:creationId xmlns:p14="http://schemas.microsoft.com/office/powerpoint/2010/main" val="259147307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457201" y="1600207"/>
            <a:ext cx="8011131" cy="4607415"/>
          </a:xfrm>
        </p:spPr>
        <p:txBody>
          <a:bodyPr/>
          <a:lstStyle/>
          <a:p>
            <a:pPr>
              <a:buFont typeface="Arial" pitchFamily="34" charset="0"/>
              <a:buChar char="•"/>
            </a:pPr>
            <a:r>
              <a:rPr lang="en-GB" sz="3000" dirty="0"/>
              <a:t>We like to see PL systems as logical </a:t>
            </a:r>
            <a:r>
              <a:rPr lang="en-GB" sz="3000" dirty="0" smtClean="0"/>
              <a:t>systems</a:t>
            </a:r>
          </a:p>
          <a:p>
            <a:pPr>
              <a:buFont typeface="Arial" pitchFamily="34" charset="0"/>
              <a:buChar char="•"/>
            </a:pPr>
            <a:endParaRPr lang="en-GB" sz="1600" dirty="0"/>
          </a:p>
          <a:p>
            <a:pPr>
              <a:buFont typeface="Arial" pitchFamily="34" charset="0"/>
              <a:buChar char="•"/>
            </a:pPr>
            <a:r>
              <a:rPr lang="en-GB" sz="3000" dirty="0" smtClean="0"/>
              <a:t>Traditional </a:t>
            </a:r>
            <a:r>
              <a:rPr lang="en-GB" sz="3000" dirty="0"/>
              <a:t>logical systems exclude interaction with reality</a:t>
            </a:r>
          </a:p>
          <a:p>
            <a:pPr lvl="1">
              <a:buFont typeface="Arial" pitchFamily="34" charset="0"/>
              <a:buChar char="•"/>
            </a:pPr>
            <a:r>
              <a:rPr lang="en-GB" sz="2700" dirty="0"/>
              <a:t>This is a powerful and simplifying assumption </a:t>
            </a:r>
          </a:p>
          <a:p>
            <a:pPr lvl="1">
              <a:buFont typeface="Arial" pitchFamily="34" charset="0"/>
              <a:buChar char="•"/>
            </a:pPr>
            <a:r>
              <a:rPr lang="en-GB" sz="2700" dirty="0"/>
              <a:t>It is also fundamentally wrong for modern applied programming </a:t>
            </a:r>
            <a:r>
              <a:rPr lang="en-GB" sz="2700" dirty="0" smtClean="0"/>
              <a:t>languages</a:t>
            </a:r>
          </a:p>
          <a:p>
            <a:pPr lvl="1">
              <a:buFont typeface="Arial" pitchFamily="34" charset="0"/>
              <a:buChar char="•"/>
            </a:pPr>
            <a:endParaRPr lang="en-GB" sz="1200" dirty="0"/>
          </a:p>
          <a:p>
            <a:pPr>
              <a:buFont typeface="Arial" pitchFamily="34" charset="0"/>
              <a:buChar char="•"/>
            </a:pPr>
            <a:r>
              <a:rPr lang="en-GB" sz="3000" dirty="0"/>
              <a:t>This goes back to the roots of classical logic</a:t>
            </a:r>
          </a:p>
          <a:p>
            <a:pPr lvl="1">
              <a:buFont typeface="Arial" pitchFamily="34" charset="0"/>
              <a:buChar char="•"/>
            </a:pPr>
            <a:r>
              <a:rPr lang="en-GB" sz="2600" dirty="0" smtClean="0"/>
              <a:t>Blame Bertrand Russell and Alonzo Church</a:t>
            </a:r>
            <a:endParaRPr lang="en-GB" sz="2600" dirty="0"/>
          </a:p>
          <a:p>
            <a:pPr>
              <a:buFont typeface="Arial" pitchFamily="34" charset="0"/>
              <a:buChar char="•"/>
            </a:pPr>
            <a:endParaRPr lang="en-GB" sz="3100" dirty="0"/>
          </a:p>
        </p:txBody>
      </p:sp>
    </p:spTree>
    <p:extLst>
      <p:ext uri="{BB962C8B-B14F-4D97-AF65-F5344CB8AC3E}">
        <p14:creationId xmlns:p14="http://schemas.microsoft.com/office/powerpoint/2010/main" val="360963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49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5416706" y="2237914"/>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249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latin typeface="ZapfChancery"/>
                    <a:sym typeface="Symbol"/>
                  </a:rPr>
                  <a:t></a:t>
                </a:r>
                <a:r>
                  <a:rPr lang="en-GB" sz="8100" baseline="-25000" dirty="0">
                    <a:latin typeface="ZapfChancery"/>
                    <a:sym typeface="Symbol"/>
                  </a:rPr>
                  <a:t>0</a:t>
                </a:r>
                <a:r>
                  <a:rPr lang="en-GB" sz="8100" dirty="0">
                    <a:ea typeface="Cambria Math"/>
                  </a:rPr>
                  <a:t> = </a:t>
                </a:r>
                <a:r>
                  <a:rPr lang="en-GB" sz="8100" dirty="0">
                    <a:latin typeface="Consolas" pitchFamily="49" charset="0"/>
                    <a:ea typeface="Cambria Math"/>
                    <a:cs typeface="Consolas" pitchFamily="49" charset="0"/>
                  </a:rPr>
                  <a:t>0</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5928856" y="345078"/>
            <a:ext cx="2826031" cy="44688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Lots of work here</a:t>
            </a:r>
            <a:endParaRPr lang="en-GB" sz="2400" b="1" dirty="0">
              <a:gradFill>
                <a:gsLst>
                  <a:gs pos="0">
                    <a:srgbClr val="FFFFFF"/>
                  </a:gs>
                  <a:gs pos="100000">
                    <a:srgbClr val="FFFFFF"/>
                  </a:gs>
                </a:gsLst>
                <a:lin ang="5400000" scaled="0"/>
              </a:gradFill>
              <a:latin typeface="Segoe Light" pitchFamily="34" charset="0"/>
            </a:endParaRPr>
          </a:p>
        </p:txBody>
      </p:sp>
      <p:sp>
        <p:nvSpPr>
          <p:cNvPr id="7" name="Rectangular Callout 6"/>
          <p:cNvSpPr/>
          <p:nvPr/>
        </p:nvSpPr>
        <p:spPr bwMode="auto">
          <a:xfrm>
            <a:off x="6030865" y="1559024"/>
            <a:ext cx="2826031" cy="446888"/>
          </a:xfrm>
          <a:prstGeom prst="wedgeRectCallout">
            <a:avLst>
              <a:gd name="adj1" fmla="val -55826"/>
              <a:gd name="adj2" fmla="val -4776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046168" y="2676033"/>
            <a:ext cx="2826031" cy="446888"/>
          </a:xfrm>
          <a:prstGeom prst="wedgeRectCallout">
            <a:avLst>
              <a:gd name="adj1" fmla="val 16885"/>
              <a:gd name="adj2" fmla="val -26403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The neglected child</a:t>
            </a:r>
            <a:endParaRPr lang="en-GB" sz="2400" b="1"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10663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787563668"/>
              </p:ext>
            </p:extLst>
          </p:nvPr>
        </p:nvGraphicFramePr>
        <p:xfrm>
          <a:off x="389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43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1872584651"/>
              </p:ext>
            </p:extLst>
          </p:nvPr>
        </p:nvGraphicFramePr>
        <p:xfrm>
          <a:off x="389436" y="1447806"/>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2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99395"/>
              </p:ext>
            </p:extLst>
          </p:nvPr>
        </p:nvGraphicFramePr>
        <p:xfrm>
          <a:off x="191069" y="1405719"/>
          <a:ext cx="8816453" cy="4776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855057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729808704"/>
              </p:ext>
            </p:extLst>
          </p:nvPr>
        </p:nvGraphicFramePr>
        <p:xfrm>
          <a:off x="328082" y="1124123"/>
          <a:ext cx="8382000" cy="5733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389436" y="228601"/>
            <a:ext cx="8363938" cy="623248"/>
          </a:xfrm>
        </p:spPr>
        <p:txBody>
          <a:bodyPr/>
          <a:lstStyle/>
          <a:p>
            <a:pPr lvl="0"/>
            <a:r>
              <a:rPr lang="en-GB" dirty="0"/>
              <a:t>Where is all this heading</a:t>
            </a:r>
            <a:r>
              <a:rPr lang="en-GB" dirty="0" smtClean="0"/>
              <a:t>?</a:t>
            </a:r>
            <a:endParaRPr lang="en-GB" dirty="0"/>
          </a:p>
        </p:txBody>
      </p:sp>
    </p:spTree>
    <p:extLst>
      <p:ext uri="{BB962C8B-B14F-4D97-AF65-F5344CB8AC3E}">
        <p14:creationId xmlns:p14="http://schemas.microsoft.com/office/powerpoint/2010/main" val="295076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2866939"/>
          </a:xfrm>
        </p:spPr>
        <p:txBody>
          <a:bodyPr/>
          <a:lstStyle/>
          <a:p>
            <a:pPr algn="ctr"/>
            <a:r>
              <a:rPr lang="en-GB" dirty="0" smtClean="0"/>
              <a:t>Proposition 4</a:t>
            </a:r>
            <a:br>
              <a:rPr lang="en-GB" dirty="0" smtClean="0"/>
            </a:br>
            <a:r>
              <a:rPr lang="en-GB" dirty="0" smtClean="0"/>
              <a:t>This is a problem</a:t>
            </a:r>
            <a:br>
              <a:rPr lang="en-GB" dirty="0" smtClean="0"/>
            </a:br>
            <a:r>
              <a:rPr lang="en-GB" dirty="0"/>
              <a:t/>
            </a:r>
            <a:br>
              <a:rPr lang="en-GB" dirty="0"/>
            </a:br>
            <a:r>
              <a:rPr lang="en-GB" dirty="0" smtClean="0"/>
              <a:t/>
            </a:r>
            <a:br>
              <a:rPr lang="en-GB" dirty="0" smtClean="0"/>
            </a:br>
            <a:r>
              <a:rPr lang="en-GB" sz="2700" dirty="0"/>
              <a:t>(especially for strongly-typed languages)</a:t>
            </a:r>
            <a:endParaRPr lang="en-GB" dirty="0"/>
          </a:p>
        </p:txBody>
      </p:sp>
    </p:spTree>
    <p:extLst>
      <p:ext uri="{BB962C8B-B14F-4D97-AF65-F5344CB8AC3E}">
        <p14:creationId xmlns:p14="http://schemas.microsoft.com/office/powerpoint/2010/main" val="142040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205" y="527149"/>
            <a:ext cx="8382000" cy="609398"/>
          </a:xfrm>
        </p:spPr>
        <p:txBody>
          <a:bodyPr>
            <a:noAutofit/>
          </a:bodyPr>
          <a:lstStyle/>
          <a:p>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Theme #1</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Big Data</a:t>
            </a:r>
            <a:r>
              <a:rPr lang="en-GB" sz="2800" dirty="0">
                <a:latin typeface="Candara" pitchFamily="34" charset="0"/>
              </a:rPr>
              <a:t>  </a:t>
            </a:r>
            <a:r>
              <a:rPr lang="en-GB" sz="2800" dirty="0">
                <a:latin typeface="Candara" pitchFamily="34" charset="0"/>
                <a:sym typeface="Wingdings" pitchFamily="2" charset="2"/>
              </a:rPr>
              <a:t> </a:t>
            </a:r>
            <a:r>
              <a:rPr lang="en-GB" sz="4000" dirty="0">
                <a:latin typeface="Candara" pitchFamily="34" charset="0"/>
                <a:sym typeface="Wingdings" pitchFamily="2" charset="2"/>
              </a:rPr>
              <a:t>Big Metadata</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400" dirty="0">
                <a:latin typeface="Candara" pitchFamily="34" charset="0"/>
                <a:sym typeface="Wingdings" pitchFamily="2" charset="2"/>
              </a:rPr>
              <a:t>Strongly typed languages and tooling </a:t>
            </a:r>
            <a:r>
              <a:rPr lang="en-GB" sz="2400" i="1" dirty="0">
                <a:latin typeface="Candara" pitchFamily="34" charset="0"/>
                <a:sym typeface="Wingdings" pitchFamily="2" charset="2"/>
              </a:rPr>
              <a:t>must</a:t>
            </a:r>
            <a:r>
              <a:rPr lang="en-GB" sz="2400" dirty="0">
                <a:latin typeface="Candara" pitchFamily="34" charset="0"/>
                <a:sym typeface="Wingdings" pitchFamily="2" charset="2"/>
              </a:rPr>
              <a:t> have a role here, surely!</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endParaRPr lang="en-GB" sz="4000" dirty="0">
              <a:latin typeface="Candara" pitchFamily="34" charset="0"/>
            </a:endParaRPr>
          </a:p>
        </p:txBody>
      </p:sp>
    </p:spTree>
    <p:extLst>
      <p:ext uri="{BB962C8B-B14F-4D97-AF65-F5344CB8AC3E}">
        <p14:creationId xmlns:p14="http://schemas.microsoft.com/office/powerpoint/2010/main" val="2517336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81" y="269975"/>
            <a:ext cx="8382000" cy="609398"/>
          </a:xfrm>
        </p:spPr>
        <p:txBody>
          <a:bodyPr>
            <a:noAutofit/>
          </a:bodyPr>
          <a:lstStyle/>
          <a:p>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Theme #2</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Huge Information Spaces can and should be viewed as Software Components</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2000" dirty="0">
                <a:latin typeface="Candara" pitchFamily="34" charset="0"/>
              </a:rPr>
              <a:t>example: </a:t>
            </a:r>
            <a:br>
              <a:rPr lang="en-GB" sz="2000" dirty="0">
                <a:latin typeface="Candara" pitchFamily="34" charset="0"/>
              </a:rPr>
            </a:br>
            <a:r>
              <a:rPr lang="en-GB" sz="2000" dirty="0">
                <a:latin typeface="Candara" pitchFamily="34" charset="0"/>
              </a:rPr>
              <a:t>schema change &lt;-&gt; component versioning &lt;-&gt; </a:t>
            </a:r>
            <a:br>
              <a:rPr lang="en-GB" sz="2000" dirty="0">
                <a:latin typeface="Candara" pitchFamily="34" charset="0"/>
              </a:rPr>
            </a:br>
            <a:r>
              <a:rPr lang="en-GB" sz="2000" dirty="0">
                <a:latin typeface="Candara" pitchFamily="34" charset="0"/>
              </a:rPr>
              <a:t>source compatibility &lt;-&gt; binary compatibility</a:t>
            </a:r>
            <a:r>
              <a:rPr lang="en-GB" sz="4000" dirty="0">
                <a:latin typeface="Candara" pitchFamily="34" charset="0"/>
              </a:rPr>
              <a:t/>
            </a:r>
            <a:br>
              <a:rPr lang="en-GB" sz="40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2331038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a:latin typeface="Candara" pitchFamily="34" charset="0"/>
              </a:rPr>
              <a:t>Theme #3</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3600" dirty="0">
                <a:latin typeface="Candara" pitchFamily="34" charset="0"/>
              </a:rPr>
              <a:t>Multiple Data Standards with One Simple Mechanism</a:t>
            </a:r>
            <a:br>
              <a:rPr lang="en-GB" sz="3600" dirty="0">
                <a:latin typeface="Candara" pitchFamily="34" charset="0"/>
              </a:rPr>
            </a:br>
            <a:r>
              <a:rPr lang="en-GB" sz="4000" dirty="0">
                <a:latin typeface="Candara" pitchFamily="34" charset="0"/>
              </a:rPr>
              <a:t/>
            </a:r>
            <a:br>
              <a:rPr lang="en-GB" sz="4000" dirty="0">
                <a:latin typeface="Candara" pitchFamily="34" charset="0"/>
              </a:rPr>
            </a:br>
            <a:r>
              <a:rPr lang="en-GB" sz="2400" dirty="0">
                <a:latin typeface="Candara" pitchFamily="34" charset="0"/>
              </a:rPr>
              <a:t>Rich type systems, importing rich metadata where it exists</a:t>
            </a:r>
            <a:br>
              <a:rPr lang="en-GB" sz="24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2358839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228601"/>
            <a:ext cx="8363938" cy="623248"/>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389436" y="1447809"/>
            <a:ext cx="8363938" cy="2092881"/>
          </a:xfrm>
        </p:spPr>
        <p:txBody>
          <a:bodyPr/>
          <a:lstStyle/>
          <a:p>
            <a:r>
              <a:rPr lang="en-GB" sz="2400" dirty="0"/>
              <a:t>Open source community provider for </a:t>
            </a:r>
            <a:r>
              <a:rPr lang="en-GB" sz="2400" dirty="0" err="1"/>
              <a:t>interop</a:t>
            </a:r>
            <a:r>
              <a:rPr lang="en-GB" sz="2400" dirty="0"/>
              <a:t> with R</a:t>
            </a:r>
          </a:p>
          <a:p>
            <a:endParaRPr lang="en-GB" sz="2400" dirty="0"/>
          </a:p>
          <a:p>
            <a:pPr lvl="1"/>
            <a:r>
              <a:rPr lang="en-GB" sz="2000" dirty="0"/>
              <a:t>discovers installed R packages</a:t>
            </a:r>
          </a:p>
          <a:p>
            <a:pPr lvl="1"/>
            <a:r>
              <a:rPr lang="en-GB" sz="2000" dirty="0"/>
              <a:t>Access &gt; 2,000 R packages</a:t>
            </a:r>
          </a:p>
          <a:p>
            <a:pPr lvl="1"/>
            <a:r>
              <a:rPr lang="en-GB" sz="2000" dirty="0"/>
              <a:t>projects them as .NET namespaces </a:t>
            </a:r>
          </a:p>
          <a:p>
            <a:pPr lvl="1"/>
            <a:r>
              <a:rPr lang="en-GB" sz="2000" dirty="0"/>
              <a:t>underneath the parent namespace </a:t>
            </a:r>
            <a:r>
              <a:rPr lang="en-GB" sz="2000" dirty="0" err="1"/>
              <a:t>RProvider</a:t>
            </a:r>
            <a:endParaRPr lang="en-GB" sz="2000" dirty="0"/>
          </a:p>
        </p:txBody>
      </p:sp>
      <p:sp>
        <p:nvSpPr>
          <p:cNvPr id="7" name="TextBox 6"/>
          <p:cNvSpPr txBox="1"/>
          <p:nvPr/>
        </p:nvSpPr>
        <p:spPr>
          <a:xfrm>
            <a:off x="6635404" y="174741"/>
            <a:ext cx="1216872"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740770" y="4434495"/>
            <a:ext cx="4781996" cy="2087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R</a:t>
            </a:r>
            <a:endParaRPr lang="en-GB" dirty="0"/>
          </a:p>
        </p:txBody>
      </p:sp>
    </p:spTree>
    <p:extLst>
      <p:ext uri="{BB962C8B-B14F-4D97-AF65-F5344CB8AC3E}">
        <p14:creationId xmlns:p14="http://schemas.microsoft.com/office/powerpoint/2010/main" val="408264669"/>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GPGPU Programming</a:t>
            </a:r>
            <a:endParaRPr lang="en-GB" dirty="0"/>
          </a:p>
        </p:txBody>
      </p:sp>
      <p:sp>
        <p:nvSpPr>
          <p:cNvPr id="3" name="Title 1"/>
          <p:cNvSpPr txBox="1">
            <a:spLocks/>
          </p:cNvSpPr>
          <p:nvPr/>
        </p:nvSpPr>
        <p:spPr>
          <a:xfrm>
            <a:off x="485088" y="4483227"/>
            <a:ext cx="8382000" cy="747724"/>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400" dirty="0"/>
              <a:t>search on </a:t>
            </a:r>
            <a:r>
              <a:rPr lang="en-GB" sz="3400" dirty="0" err="1"/>
              <a:t>nuget</a:t>
            </a:r>
            <a:r>
              <a:rPr lang="en-GB" sz="3400" dirty="0"/>
              <a:t> for GPU or CUDA!</a:t>
            </a:r>
          </a:p>
          <a:p>
            <a:r>
              <a:rPr lang="en-GB" sz="3400" dirty="0"/>
              <a:t>search on </a:t>
            </a:r>
            <a:r>
              <a:rPr lang="en-GB" sz="3400" dirty="0" err="1"/>
              <a:t>google</a:t>
            </a:r>
            <a:r>
              <a:rPr lang="en-GB" sz="3400" dirty="0"/>
              <a:t> for “C# GPGPU”</a:t>
            </a:r>
          </a:p>
        </p:txBody>
      </p:sp>
    </p:spTree>
    <p:extLst>
      <p:ext uri="{BB962C8B-B14F-4D97-AF65-F5344CB8AC3E}">
        <p14:creationId xmlns:p14="http://schemas.microsoft.com/office/powerpoint/2010/main" val="106584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el 1"/>
          <p:cNvSpPr>
            <a:spLocks noGrp="1"/>
          </p:cNvSpPr>
          <p:nvPr>
            <p:ph type="title"/>
          </p:nvPr>
        </p:nvSpPr>
        <p:spPr bwMode="auto">
          <a:xfrm>
            <a:off x="389436" y="228602"/>
            <a:ext cx="8363938" cy="7155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9" tIns="45695" rIns="91389" bIns="45695"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389436" y="1447809"/>
            <a:ext cx="8363938" cy="214669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9" tIns="45695" rIns="91389" bIns="45695" numCol="1" anchor="t" anchorCtr="0" compatLnSpc="1">
            <a:prstTxWarp prst="textNoShape">
              <a:avLst/>
            </a:prstTxWarp>
          </a:bodyPr>
          <a:lstStyle/>
          <a:p>
            <a:pPr>
              <a:defRPr/>
            </a:pPr>
            <a:r>
              <a:rPr lang="en-US" sz="2000" dirty="0">
                <a:latin typeface="Gotham Light" charset="0"/>
                <a:ea typeface="MS PGothic" charset="0"/>
                <a:cs typeface="Gotham Light" charset="0"/>
              </a:rPr>
              <a:t>Complete solution to develop CUDA accelerated GPU applications</a:t>
            </a:r>
          </a:p>
          <a:p>
            <a:pPr lvl="1">
              <a:defRPr/>
            </a:pPr>
            <a:r>
              <a:rPr lang="en-US" sz="1700" dirty="0">
                <a:latin typeface="Gotham Light" charset="0"/>
                <a:ea typeface="ＭＳ Ｐゴシック" charset="0"/>
                <a:cs typeface="Gotham Light" charset="0"/>
              </a:rPr>
              <a:t>Used “for real” in finance institutions</a:t>
            </a:r>
          </a:p>
          <a:p>
            <a:pPr lvl="1">
              <a:defRPr/>
            </a:pPr>
            <a:r>
              <a:rPr lang="en-US" sz="1700" dirty="0">
                <a:latin typeface="Gotham Light" charset="0"/>
                <a:ea typeface="ＭＳ Ｐゴシック" charset="0"/>
                <a:cs typeface="Gotham Light" charset="0"/>
              </a:rPr>
              <a:t>Based on LLVM and CUDA 5 technology</a:t>
            </a:r>
          </a:p>
          <a:p>
            <a:pPr lvl="1">
              <a:defRPr/>
            </a:pPr>
            <a:r>
              <a:rPr lang="en-US" sz="1700" dirty="0">
                <a:latin typeface="Gotham Light" charset="0"/>
                <a:ea typeface="ＭＳ Ｐゴシック" charset="0"/>
                <a:cs typeface="Gotham Light" charset="0"/>
              </a:rPr>
              <a:t>Uses F# code quotation</a:t>
            </a:r>
          </a:p>
          <a:p>
            <a:pPr lvl="1">
              <a:defRPr/>
            </a:pPr>
            <a:r>
              <a:rPr lang="en-US" sz="1700" dirty="0">
                <a:latin typeface="Gotham Light" charset="0"/>
                <a:ea typeface="ＭＳ Ｐゴシック" charset="0"/>
                <a:cs typeface="Gotham Light" charset="0"/>
              </a:rPr>
              <a:t>Source code solution</a:t>
            </a:r>
          </a:p>
          <a:p>
            <a:pPr lvl="1">
              <a:defRPr/>
            </a:pPr>
            <a:r>
              <a:rPr lang="en-US" sz="1700" dirty="0">
                <a:latin typeface="Gotham Light" charset="0"/>
                <a:ea typeface="ＭＳ Ｐゴシック" charset="0"/>
                <a:cs typeface="Gotham Light" charset="0"/>
              </a:rPr>
              <a:t>No wrappers, no post build process to transform IL code </a:t>
            </a:r>
          </a:p>
          <a:p>
            <a:pPr marL="0" indent="0">
              <a:buNone/>
              <a:defRPr/>
            </a:pPr>
            <a:endParaRPr lang="en-US" sz="2000" dirty="0">
              <a:latin typeface="Gotham Light" charset="0"/>
              <a:ea typeface="MS PGothic" charset="0"/>
              <a:cs typeface="Gotham Light" charset="0"/>
            </a:endParaRPr>
          </a:p>
        </p:txBody>
      </p:sp>
      <p:grpSp>
        <p:nvGrpSpPr>
          <p:cNvPr id="6148" name="Gruppierung 4"/>
          <p:cNvGrpSpPr>
            <a:grpSpLocks/>
          </p:cNvGrpSpPr>
          <p:nvPr/>
        </p:nvGrpSpPr>
        <p:grpSpPr bwMode="auto">
          <a:xfrm>
            <a:off x="392113" y="4239061"/>
            <a:ext cx="2468562" cy="823912"/>
            <a:chOff x="505722" y="3698939"/>
            <a:chExt cx="2468854" cy="82323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799716" y="3756612"/>
              <a:ext cx="1880866"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Dynamic code </a:t>
              </a:r>
            </a:p>
            <a:p>
              <a:pPr algn="ctr" defTabSz="913987" eaLnBrk="1" fontAlgn="base" hangingPunct="1">
                <a:spcBef>
                  <a:spcPct val="0"/>
                </a:spcBef>
                <a:spcAft>
                  <a:spcPct val="0"/>
                </a:spcAft>
              </a:pPr>
              <a:r>
                <a:rPr lang="en-US" sz="2000">
                  <a:solidFill>
                    <a:srgbClr val="AAAAAA"/>
                  </a:solidFill>
                  <a:latin typeface="Gotham Book" charset="0"/>
                </a:rPr>
                <a:t>generation</a:t>
              </a:r>
            </a:p>
          </p:txBody>
        </p:sp>
      </p:grpSp>
      <p:grpSp>
        <p:nvGrpSpPr>
          <p:cNvPr id="6149" name="Gruppierung 5"/>
          <p:cNvGrpSpPr>
            <a:grpSpLocks/>
          </p:cNvGrpSpPr>
          <p:nvPr/>
        </p:nvGrpSpPr>
        <p:grpSpPr bwMode="auto">
          <a:xfrm>
            <a:off x="3322638" y="4239061"/>
            <a:ext cx="2468562" cy="823912"/>
            <a:chOff x="4472652" y="3330933"/>
            <a:chExt cx="2468854" cy="82323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773860" y="3388606"/>
              <a:ext cx="1866438"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GPU algorithm</a:t>
              </a:r>
            </a:p>
            <a:p>
              <a:pPr algn="ctr" defTabSz="913987" eaLnBrk="1" fontAlgn="base" hangingPunct="1">
                <a:spcBef>
                  <a:spcPct val="0"/>
                </a:spcBef>
                <a:spcAft>
                  <a:spcPct val="0"/>
                </a:spcAft>
              </a:pPr>
              <a:r>
                <a:rPr lang="en-US" sz="2000">
                  <a:solidFill>
                    <a:srgbClr val="AAAAAA"/>
                  </a:solidFill>
                  <a:latin typeface="Gotham Book" charset="0"/>
                </a:rPr>
                <a:t>scripting</a:t>
              </a:r>
            </a:p>
          </p:txBody>
        </p:sp>
      </p:grpSp>
      <p:grpSp>
        <p:nvGrpSpPr>
          <p:cNvPr id="6150" name="Gruppierung 3"/>
          <p:cNvGrpSpPr>
            <a:grpSpLocks/>
          </p:cNvGrpSpPr>
          <p:nvPr/>
        </p:nvGrpSpPr>
        <p:grpSpPr bwMode="auto">
          <a:xfrm>
            <a:off x="6253163" y="4239070"/>
            <a:ext cx="2468562" cy="823914"/>
            <a:chOff x="2238612" y="5000241"/>
            <a:chExt cx="2468854" cy="823232"/>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562267" y="5054355"/>
              <a:ext cx="1821547"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Industry grade</a:t>
              </a:r>
            </a:p>
            <a:p>
              <a:pPr algn="ctr" defTabSz="913987" eaLnBrk="1" fontAlgn="base" hangingPunct="1">
                <a:spcBef>
                  <a:spcPct val="0"/>
                </a:spcBef>
                <a:spcAft>
                  <a:spcPct val="0"/>
                </a:spcAft>
              </a:pPr>
              <a:r>
                <a:rPr lang="en-US" sz="2000">
                  <a:solidFill>
                    <a:srgbClr val="AAAAAA"/>
                  </a:solidFill>
                  <a:latin typeface="Gotham Book" charset="0"/>
                </a:rPr>
                <a:t>performance</a:t>
              </a:r>
            </a:p>
          </p:txBody>
        </p:sp>
      </p:grpSp>
      <p:grpSp>
        <p:nvGrpSpPr>
          <p:cNvPr id="6151" name="Gruppierung 25"/>
          <p:cNvGrpSpPr>
            <a:grpSpLocks/>
          </p:cNvGrpSpPr>
          <p:nvPr/>
        </p:nvGrpSpPr>
        <p:grpSpPr bwMode="auto">
          <a:xfrm>
            <a:off x="369888" y="5458266"/>
            <a:ext cx="2468562" cy="823912"/>
            <a:chOff x="505722" y="3698939"/>
            <a:chExt cx="2468854" cy="82323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913548" y="3756612"/>
              <a:ext cx="1653214"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Rapid</a:t>
              </a:r>
            </a:p>
            <a:p>
              <a:pPr algn="ctr" defTabSz="913987" eaLnBrk="1" fontAlgn="base" hangingPunct="1">
                <a:spcBef>
                  <a:spcPct val="0"/>
                </a:spcBef>
                <a:spcAft>
                  <a:spcPct val="0"/>
                </a:spcAft>
              </a:pPr>
              <a:r>
                <a:rPr lang="en-US" sz="2000">
                  <a:solidFill>
                    <a:srgbClr val="AAAAAA"/>
                  </a:solidFill>
                  <a:latin typeface="Gotham Book" charset="0"/>
                </a:rPr>
                <a:t>development</a:t>
              </a:r>
            </a:p>
          </p:txBody>
        </p:sp>
      </p:grpSp>
      <p:grpSp>
        <p:nvGrpSpPr>
          <p:cNvPr id="6152" name="Gruppierung 28"/>
          <p:cNvGrpSpPr>
            <a:grpSpLocks/>
          </p:cNvGrpSpPr>
          <p:nvPr/>
        </p:nvGrpSpPr>
        <p:grpSpPr bwMode="auto">
          <a:xfrm>
            <a:off x="3300413" y="5458266"/>
            <a:ext cx="2468562" cy="823912"/>
            <a:chOff x="4472652" y="3330933"/>
            <a:chExt cx="2468854" cy="82323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695306" y="3388606"/>
              <a:ext cx="2023550"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Solid framework</a:t>
              </a:r>
            </a:p>
            <a:p>
              <a:pPr algn="ctr" defTabSz="913987" eaLnBrk="1" fontAlgn="base" hangingPunct="1">
                <a:spcBef>
                  <a:spcPct val="0"/>
                </a:spcBef>
                <a:spcAft>
                  <a:spcPct val="0"/>
                </a:spcAft>
              </a:pPr>
              <a:r>
                <a:rPr lang="en-US" sz="2000">
                  <a:solidFill>
                    <a:srgbClr val="AAAAAA"/>
                  </a:solidFill>
                  <a:latin typeface="Gotham Book" charset="0"/>
                </a:rPr>
                <a:t>for reusability</a:t>
              </a:r>
            </a:p>
          </p:txBody>
        </p:sp>
      </p:grpSp>
      <p:grpSp>
        <p:nvGrpSpPr>
          <p:cNvPr id="6153" name="Gruppierung 31"/>
          <p:cNvGrpSpPr>
            <a:grpSpLocks/>
          </p:cNvGrpSpPr>
          <p:nvPr/>
        </p:nvGrpSpPr>
        <p:grpSpPr bwMode="auto">
          <a:xfrm>
            <a:off x="6230938" y="5458274"/>
            <a:ext cx="2468562" cy="823914"/>
            <a:chOff x="2238612" y="5000241"/>
            <a:chExt cx="2468854" cy="823232"/>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409966" y="5054355"/>
              <a:ext cx="2126154"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Advanced CUDA</a:t>
              </a:r>
              <a:br>
                <a:rPr lang="en-US" sz="2000">
                  <a:solidFill>
                    <a:srgbClr val="AAAAAA"/>
                  </a:solidFill>
                  <a:latin typeface="Gotham Book" charset="0"/>
                </a:rPr>
              </a:br>
              <a:r>
                <a:rPr lang="en-US" sz="20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841" y="1598671"/>
            <a:ext cx="3220263" cy="2308973"/>
          </a:xfrm>
          <a:prstGeom prst="rect">
            <a:avLst/>
          </a:prstGeom>
        </p:spPr>
      </p:pic>
    </p:spTree>
    <p:extLst>
      <p:ext uri="{BB962C8B-B14F-4D97-AF65-F5344CB8AC3E}">
        <p14:creationId xmlns:p14="http://schemas.microsoft.com/office/powerpoint/2010/main" val="80302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389436" y="1447799"/>
            <a:ext cx="8363938" cy="45704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2"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1" y="6262254"/>
            <a:ext cx="3246119" cy="338554"/>
          </a:xfrm>
          <a:prstGeom prst="rect">
            <a:avLst/>
          </a:prstGeom>
          <a:noFill/>
        </p:spPr>
        <p:txBody>
          <a:bodyPr wrap="square" lIns="0" tIns="0" rIns="0" bIns="0" rtlCol="0">
            <a:spAutoFit/>
          </a:bodyPr>
          <a:lstStyle/>
          <a:p>
            <a:r>
              <a:rPr lang="en-GB" sz="2200" b="1" dirty="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62" y="2085655"/>
            <a:ext cx="2140302" cy="46165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702" y="997733"/>
            <a:ext cx="2140302" cy="46165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77" y="4116316"/>
            <a:ext cx="1366051" cy="46165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23" y="3885486"/>
            <a:ext cx="1688512" cy="46165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24" y="1459394"/>
            <a:ext cx="1688512" cy="46165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118566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780" indent="-177780">
              <a:buNone/>
            </a:pPr>
            <a:r>
              <a:rPr lang="en-GB" sz="2400" b="1" dirty="0"/>
              <a:t>I work for a large actuarial company...  …Despite adopting Agile/Scrum …the usual delays, complications and sometimes …failures.  </a:t>
            </a:r>
          </a:p>
          <a:p>
            <a:pPr marL="177780" indent="-177780">
              <a:buNone/>
            </a:pPr>
            <a:endParaRPr lang="en-GB" sz="2400" b="1" dirty="0">
              <a:latin typeface="+mj-lt"/>
            </a:endParaRPr>
          </a:p>
          <a:p>
            <a:pPr marL="177780" indent="-177780">
              <a:buNone/>
            </a:pPr>
            <a:r>
              <a:rPr lang="en-GB" sz="2400" b="1" dirty="0"/>
              <a:t>We used F#, and </a:t>
            </a:r>
            <a:r>
              <a:rPr lang="en-GB" sz="2400" b="1" dirty="0">
                <a:solidFill>
                  <a:srgbClr val="00B050"/>
                </a:solidFill>
              </a:rPr>
              <a:t>quickly</a:t>
            </a:r>
            <a:r>
              <a:rPr lang="en-GB" sz="2400" b="1" dirty="0"/>
              <a:t> created a system which would perform the necessary calculations </a:t>
            </a:r>
            <a:r>
              <a:rPr lang="en-GB" sz="2400" b="1" dirty="0">
                <a:solidFill>
                  <a:srgbClr val="00B050"/>
                </a:solidFill>
              </a:rPr>
              <a:t>highly efficiently, in parallel</a:t>
            </a:r>
            <a:r>
              <a:rPr lang="en-GB" sz="2400" b="1" dirty="0"/>
              <a:t>, and with </a:t>
            </a:r>
            <a:r>
              <a:rPr lang="en-GB" sz="2400" b="1" dirty="0">
                <a:solidFill>
                  <a:srgbClr val="00B050"/>
                </a:solidFill>
              </a:rPr>
              <a:t>a perfect match to the </a:t>
            </a:r>
            <a:r>
              <a:rPr lang="en-GB" sz="2400" b="1" dirty="0" err="1">
                <a:solidFill>
                  <a:srgbClr val="00B050"/>
                </a:solidFill>
              </a:rPr>
              <a:t>spreadsheet</a:t>
            </a:r>
            <a:r>
              <a:rPr lang="en-GB" sz="2400" b="1" dirty="0">
                <a:solidFill>
                  <a:srgbClr val="00B050"/>
                </a:solidFill>
              </a:rPr>
              <a:t> results</a:t>
            </a:r>
            <a:r>
              <a:rPr lang="en-GB" sz="2400" b="1" dirty="0"/>
              <a:t>.  </a:t>
            </a:r>
          </a:p>
          <a:p>
            <a:pPr marL="177780" indent="-177780">
              <a:buNone/>
            </a:pPr>
            <a:endParaRPr lang="en-GB" sz="2400" b="1" dirty="0">
              <a:latin typeface="+mj-lt"/>
            </a:endParaRPr>
          </a:p>
          <a:p>
            <a:pPr marL="177780" indent="-177780">
              <a:buNone/>
            </a:pPr>
            <a:r>
              <a:rPr lang="en-GB" sz="2400" b="1" dirty="0"/>
              <a:t>All of the advantages which are commonly touted for F# do play out in practice.  </a:t>
            </a:r>
            <a:r>
              <a:rPr lang="en-GB" sz="2400" b="1" i="1" dirty="0"/>
              <a:t>Immutability, Easy Parallelisation, Expressiveness, Testability, Conciseness, Flexibility, Productivity</a:t>
            </a:r>
          </a:p>
          <a:p>
            <a:pPr marL="177780" indent="-177780">
              <a:buNone/>
            </a:pPr>
            <a:r>
              <a:rPr lang="en-GB" sz="2400" b="1" i="1" dirty="0"/>
              <a:t>					[ Company name omitted ]</a:t>
            </a:r>
            <a:endParaRPr lang="en-GB" sz="2400" b="1" dirty="0"/>
          </a:p>
        </p:txBody>
      </p:sp>
      <p:sp>
        <p:nvSpPr>
          <p:cNvPr id="3" name="Rectangular Callout 2"/>
          <p:cNvSpPr/>
          <p:nvPr/>
        </p:nvSpPr>
        <p:spPr bwMode="auto">
          <a:xfrm>
            <a:off x="4374686" y="1708812"/>
            <a:ext cx="2140302" cy="46165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36" y="2092042"/>
            <a:ext cx="1366051" cy="46165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26" y="3920842"/>
            <a:ext cx="1688512" cy="461651"/>
          </a:xfrm>
          <a:prstGeom prst="wedgeRectCallout">
            <a:avLst>
              <a:gd name="adj1" fmla="val -185905"/>
              <a:gd name="adj2" fmla="val -5758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547717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5600" dirty="0"/>
              <a:t>Overview</a:t>
            </a: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400" dirty="0">
                <a:solidFill>
                  <a:schemeClr val="accent4">
                    <a:lumMod val="50000"/>
                  </a:schemeClr>
                </a:solidFill>
                <a:latin typeface="Segoe Light" pitchFamily="34" charset="0"/>
              </a:rPr>
              <a:t>“F# is</a:t>
            </a:r>
          </a:p>
          <a:p>
            <a:pPr algn="ctr" defTabSz="767675" fontAlgn="base">
              <a:spcBef>
                <a:spcPct val="0"/>
              </a:spcBef>
              <a:spcAft>
                <a:spcPct val="0"/>
              </a:spcAft>
            </a:pPr>
            <a:r>
              <a:rPr lang="en-GB" sz="3400" dirty="0">
                <a:solidFill>
                  <a:schemeClr val="accent4">
                    <a:lumMod val="50000"/>
                  </a:schemeClr>
                </a:solidFill>
                <a:latin typeface="Segoe Light" pitchFamily="34" charset="0"/>
              </a:rPr>
              <a:t>one language with many tools”</a:t>
            </a: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564257" y="3988941"/>
            <a:ext cx="245682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part of </a:t>
            </a:r>
          </a:p>
          <a:p>
            <a:pPr algn="ctr"/>
            <a:r>
              <a:rPr lang="en-GB" sz="3400" dirty="0">
                <a:gradFill>
                  <a:gsLst>
                    <a:gs pos="0">
                      <a:schemeClr val="tx1"/>
                    </a:gs>
                    <a:gs pos="86000">
                      <a:schemeClr val="tx1"/>
                    </a:gs>
                  </a:gsLst>
                  <a:lin ang="5400000" scaled="0"/>
                </a:gradFill>
                <a:latin typeface="Segoe Light" pitchFamily="34" charset="0"/>
              </a:rPr>
              <a:t>Visual Studio”</a:t>
            </a:r>
          </a:p>
        </p:txBody>
      </p:sp>
    </p:spTree>
    <p:extLst>
      <p:ext uri="{BB962C8B-B14F-4D97-AF65-F5344CB8AC3E}">
        <p14:creationId xmlns:p14="http://schemas.microsoft.com/office/powerpoint/2010/main" val="140925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5995" y="4330647"/>
            <a:ext cx="4443032" cy="165618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rtlCol="0" anchor="ctr"/>
          <a:lstStyle/>
          <a:p>
            <a:pPr algn="ctr"/>
            <a:endParaRPr lang="en-GB"/>
          </a:p>
        </p:txBody>
      </p:sp>
      <p:sp>
        <p:nvSpPr>
          <p:cNvPr id="2" name="Title 1"/>
          <p:cNvSpPr>
            <a:spLocks noGrp="1"/>
          </p:cNvSpPr>
          <p:nvPr>
            <p:ph type="title"/>
          </p:nvPr>
        </p:nvSpPr>
        <p:spPr/>
        <p:txBody>
          <a:bodyPr/>
          <a:lstStyle/>
          <a:p>
            <a:r>
              <a:rPr lang="en-GB" dirty="0" smtClean="0"/>
              <a:t>The developer’s perspective	</a:t>
            </a:r>
            <a:endParaRPr lang="en-GB" dirty="0"/>
          </a:p>
        </p:txBody>
      </p:sp>
      <p:sp>
        <p:nvSpPr>
          <p:cNvPr id="3" name="Content Placeholder 2"/>
          <p:cNvSpPr>
            <a:spLocks noGrp="1"/>
          </p:cNvSpPr>
          <p:nvPr>
            <p:ph idx="1"/>
          </p:nvPr>
        </p:nvSpPr>
        <p:spPr>
          <a:xfrm>
            <a:off x="457200" y="1600203"/>
            <a:ext cx="4978896" cy="3927229"/>
          </a:xfrm>
        </p:spPr>
        <p:txBody>
          <a:bodyPr/>
          <a:lstStyle/>
          <a:p>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399" y="1700808"/>
            <a:ext cx="2458231" cy="2294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4788024" y="4365104"/>
            <a:ext cx="3938977" cy="158727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290217" y="1105213"/>
            <a:ext cx="5846938" cy="44208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sz="30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165" y="2737470"/>
            <a:ext cx="1200547" cy="1108061"/>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2611105" y="0"/>
            <a:ext cx="1117688" cy="6972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1804625" y="2038475"/>
            <a:ext cx="794593" cy="53426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2977649" y="1162564"/>
            <a:ext cx="475660" cy="12388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00871" y="793662"/>
            <a:ext cx="111511"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6916" y="1715384"/>
            <a:ext cx="1266372"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2270436" y="885565"/>
            <a:ext cx="1414426"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453" y="1105213"/>
            <a:ext cx="986131" cy="4971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653196" y="72165"/>
            <a:ext cx="161666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1557920" y="3840787"/>
            <a:ext cx="1310848" cy="85017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333" y="4352492"/>
            <a:ext cx="905697"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2283" y="4265875"/>
            <a:ext cx="14721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2306" y="6152442"/>
            <a:ext cx="10576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7574" y="5537203"/>
            <a:ext cx="1393576"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081" y="5059445"/>
            <a:ext cx="1786635" cy="46661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2284" y="5617498"/>
            <a:ext cx="1665144"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399" y="6329521"/>
            <a:ext cx="1277960" cy="528483"/>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347597" y="4785047"/>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347598" y="5237255"/>
            <a:ext cx="253338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88330" y="3927402"/>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6354741" y="1172567"/>
            <a:ext cx="648655" cy="64967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3788631" y="4521727"/>
            <a:ext cx="204900" cy="11628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660716" y="4499566"/>
            <a:ext cx="252147" cy="120712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47645" y="-157126"/>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161988" y="-4758"/>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76335" y="147607"/>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90679" y="299968"/>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2599215" y="6093641"/>
            <a:ext cx="1345259" cy="688221"/>
          </a:xfrm>
          <a:prstGeom prst="rect">
            <a:avLst/>
          </a:prstGeom>
        </p:spPr>
      </p:pic>
      <p:sp>
        <p:nvSpPr>
          <p:cNvPr id="83" name="TextBox 82"/>
          <p:cNvSpPr txBox="1"/>
          <p:nvPr/>
        </p:nvSpPr>
        <p:spPr>
          <a:xfrm>
            <a:off x="2814534" y="5866741"/>
            <a:ext cx="1473160" cy="276999"/>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2892" y="749116"/>
            <a:ext cx="839719" cy="37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89895" y="3496949"/>
            <a:ext cx="815929"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60713" y="5734671"/>
            <a:ext cx="540727" cy="857763"/>
          </a:xfrm>
          <a:prstGeom prst="rect">
            <a:avLst/>
          </a:prstGeom>
        </p:spPr>
      </p:pic>
      <p:cxnSp>
        <p:nvCxnSpPr>
          <p:cNvPr id="94" name="Straight Arrow Connector 93"/>
          <p:cNvCxnSpPr/>
          <p:nvPr/>
        </p:nvCxnSpPr>
        <p:spPr>
          <a:xfrm flipH="1" flipV="1">
            <a:off x="5959576" y="4096637"/>
            <a:ext cx="1177580" cy="70750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7117029" y="1676299"/>
            <a:ext cx="157915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5519263" y="4352493"/>
            <a:ext cx="552950" cy="80331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6542305" y="2015445"/>
            <a:ext cx="830243" cy="37064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340741" y="3327712"/>
            <a:ext cx="1490793"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6656657" y="3421512"/>
            <a:ext cx="693480" cy="9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5626221" y="514392"/>
            <a:ext cx="562063"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47598" y="2265006"/>
            <a:ext cx="124540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290218" y="2603483"/>
            <a:ext cx="840886" cy="34954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076981" y="4074480"/>
            <a:ext cx="1141541" cy="102865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344178" y="2572736"/>
            <a:ext cx="1208857"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6519894" y="2895826"/>
            <a:ext cx="752858" cy="4755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218032" y="184780"/>
            <a:ext cx="153888" cy="276999"/>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347598" y="228952"/>
            <a:ext cx="8363938" cy="623248"/>
          </a:xfrm>
        </p:spPr>
        <p:txBody>
          <a:bodyPr/>
          <a:lstStyle/>
          <a:p>
            <a:r>
              <a:rPr lang="en-GB" dirty="0" smtClean="0"/>
              <a:t>New think…</a:t>
            </a:r>
            <a:endParaRPr lang="en-GB" dirty="0"/>
          </a:p>
        </p:txBody>
      </p:sp>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1"/>
            <a:ext cx="8382000" cy="3116238"/>
          </a:xfrm>
        </p:spPr>
        <p:txBody>
          <a:bodyPr/>
          <a:lstStyle/>
          <a:p>
            <a:pPr algn="ctr"/>
            <a:r>
              <a:rPr lang="en-GB" dirty="0" smtClean="0"/>
              <a:t/>
            </a:r>
            <a:br>
              <a:rPr lang="en-GB" dirty="0" smtClean="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3345934823"/>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1"/>
            <a:ext cx="8382000" cy="4431983"/>
          </a:xfrm>
        </p:spPr>
        <p:txBody>
          <a:bodyPr/>
          <a:lstStyle/>
          <a:p>
            <a:r>
              <a:rPr lang="en-US" sz="4000" dirty="0"/>
              <a:t/>
            </a:r>
            <a:br>
              <a:rPr lang="en-US" sz="4000" dirty="0"/>
            </a:br>
            <a:r>
              <a:rPr lang="en-US" sz="4000" dirty="0"/>
              <a:t>Interoperable languages </a:t>
            </a:r>
            <a:r>
              <a:rPr lang="en-US" sz="4000" b="1" dirty="0"/>
              <a:t>remove entire phases from the analytical software development process</a:t>
            </a:r>
            <a:r>
              <a:rPr lang="en-US" sz="4000" dirty="0"/>
              <a:t/>
            </a:r>
            <a:br>
              <a:rPr lang="en-US" sz="4000" dirty="0"/>
            </a:br>
            <a:r>
              <a:rPr lang="en-US" sz="4000" dirty="0"/>
              <a:t/>
            </a:r>
            <a:br>
              <a:rPr lang="en-US" sz="4000" dirty="0"/>
            </a:br>
            <a:r>
              <a:rPr lang="en-US" sz="4000" dirty="0"/>
              <a:t>No R </a:t>
            </a:r>
            <a:r>
              <a:rPr lang="en-US" sz="4000" dirty="0">
                <a:sym typeface="Wingdings" pitchFamily="2" charset="2"/>
              </a:rPr>
              <a:t> C#</a:t>
            </a:r>
            <a:br>
              <a:rPr lang="en-US" sz="4000" dirty="0">
                <a:sym typeface="Wingdings" pitchFamily="2" charset="2"/>
              </a:rPr>
            </a:br>
            <a:r>
              <a:rPr lang="en-US" sz="4000" dirty="0">
                <a:sym typeface="Wingdings" pitchFamily="2" charset="2"/>
              </a:rPr>
              <a:t>No </a:t>
            </a:r>
            <a:r>
              <a:rPr lang="en-US" sz="4000" dirty="0" err="1">
                <a:sym typeface="Wingdings" pitchFamily="2" charset="2"/>
              </a:rPr>
              <a:t>Mathematica</a:t>
            </a:r>
            <a:r>
              <a:rPr lang="en-US" sz="4000" dirty="0">
                <a:sym typeface="Wingdings" pitchFamily="2" charset="2"/>
              </a:rPr>
              <a:t>  C++</a:t>
            </a:r>
            <a:r>
              <a:rPr lang="en-US" sz="4000" dirty="0"/>
              <a:t/>
            </a:r>
            <a:br>
              <a:rPr lang="en-US" sz="4000" dirty="0"/>
            </a:br>
            <a:endParaRPr lang="en-US" sz="4000" dirty="0"/>
          </a:p>
        </p:txBody>
      </p:sp>
    </p:spTree>
    <p:extLst>
      <p:ext uri="{BB962C8B-B14F-4D97-AF65-F5344CB8AC3E}">
        <p14:creationId xmlns:p14="http://schemas.microsoft.com/office/powerpoint/2010/main" val="3281620216"/>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2"/>
            <a:ext cx="8382000" cy="3739485"/>
          </a:xfrm>
        </p:spPr>
        <p:txBody>
          <a:bodyPr/>
          <a:lstStyle/>
          <a:p>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3922301575"/>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780" indent="-177780">
              <a:buNone/>
            </a:pPr>
            <a:r>
              <a:rPr lang="en-GB" sz="2800" dirty="0">
                <a:latin typeface="+mj-lt"/>
              </a:rPr>
              <a:t>I have written </a:t>
            </a:r>
            <a:r>
              <a:rPr lang="en-GB" sz="2800" dirty="0">
                <a:solidFill>
                  <a:srgbClr val="00B050"/>
                </a:solidFill>
                <a:latin typeface="+mj-lt"/>
              </a:rPr>
              <a:t>an application to balance the national power generation schedule</a:t>
            </a:r>
            <a:r>
              <a:rPr lang="en-GB" sz="2800" dirty="0">
                <a:solidFill>
                  <a:schemeClr val="bg2">
                    <a:lumMod val="50000"/>
                  </a:schemeClr>
                </a:solidFill>
                <a:latin typeface="+mj-lt"/>
              </a:rPr>
              <a:t> </a:t>
            </a:r>
            <a:r>
              <a:rPr lang="en-GB" sz="2800" dirty="0">
                <a:latin typeface="+mj-lt"/>
              </a:rPr>
              <a:t>… for an energy company. </a:t>
            </a:r>
          </a:p>
          <a:p>
            <a:pPr marL="177780" indent="-177780">
              <a:buNone/>
            </a:pPr>
            <a:endParaRPr lang="en-GB" sz="2800" dirty="0">
              <a:latin typeface="+mj-lt"/>
            </a:endParaRPr>
          </a:p>
          <a:p>
            <a:pPr marL="177780" indent="-177780">
              <a:buNone/>
            </a:pPr>
            <a:r>
              <a:rPr lang="en-GB" sz="2800" dirty="0">
                <a:latin typeface="+mj-lt"/>
              </a:rPr>
              <a:t>...</a:t>
            </a:r>
            <a:r>
              <a:rPr lang="en-GB" sz="2800" dirty="0">
                <a:solidFill>
                  <a:srgbClr val="00B050"/>
                </a:solidFill>
                <a:latin typeface="+mj-lt"/>
              </a:rPr>
              <a:t>the calculation engine was written in F#</a:t>
            </a:r>
            <a:r>
              <a:rPr lang="en-GB" sz="2800" dirty="0">
                <a:latin typeface="+mj-lt"/>
              </a:rPr>
              <a:t>. </a:t>
            </a:r>
          </a:p>
          <a:p>
            <a:pPr marL="177780" indent="-177780">
              <a:buNone/>
            </a:pPr>
            <a:endParaRPr lang="en-GB" sz="2800" dirty="0">
              <a:latin typeface="+mj-lt"/>
            </a:endParaRPr>
          </a:p>
          <a:p>
            <a:pPr marL="177780" indent="-177780">
              <a:buNone/>
            </a:pPr>
            <a:r>
              <a:rPr lang="en-GB" sz="2800" dirty="0">
                <a:latin typeface="+mj-lt"/>
              </a:rPr>
              <a:t>The use of F# to </a:t>
            </a:r>
            <a:r>
              <a:rPr lang="en-GB" sz="2800" dirty="0">
                <a:solidFill>
                  <a:srgbClr val="00B050"/>
                </a:solidFill>
                <a:latin typeface="+mj-lt"/>
              </a:rPr>
              <a:t>address the complexity at the heart of this application</a:t>
            </a:r>
            <a:r>
              <a:rPr lang="en-GB" sz="2800" dirty="0">
                <a:solidFill>
                  <a:srgbClr val="FFFF00"/>
                </a:solidFill>
                <a:latin typeface="+mj-lt"/>
              </a:rPr>
              <a:t> </a:t>
            </a:r>
            <a:r>
              <a:rPr lang="en-GB" sz="2800" dirty="0">
                <a:latin typeface="+mj-lt"/>
              </a:rPr>
              <a:t>clearly demonstrates a sweet spot for the language … </a:t>
            </a:r>
            <a:r>
              <a:rPr lang="en-GB" sz="2800" dirty="0">
                <a:solidFill>
                  <a:srgbClr val="00B050"/>
                </a:solidFill>
                <a:latin typeface="+mj-lt"/>
              </a:rPr>
              <a:t>algorithmic analysis of large data sets</a:t>
            </a:r>
            <a:r>
              <a:rPr lang="en-GB" sz="2800" dirty="0">
                <a:latin typeface="+mj-lt"/>
              </a:rPr>
              <a:t>. </a:t>
            </a:r>
          </a:p>
          <a:p>
            <a:pPr marL="177780" indent="-177780">
              <a:buNone/>
            </a:pPr>
            <a:endParaRPr lang="en-GB" sz="2800" dirty="0">
              <a:latin typeface="+mj-lt"/>
            </a:endParaRPr>
          </a:p>
          <a:p>
            <a:pPr marL="177780" indent="-177780" algn="r">
              <a:buNone/>
            </a:pPr>
            <a:r>
              <a:rPr lang="en-GB" sz="2800" dirty="0">
                <a:latin typeface="+mj-lt"/>
              </a:rPr>
              <a:t>Simon Cousins (Eon </a:t>
            </a:r>
            <a:r>
              <a:rPr lang="en-GB" sz="2800" dirty="0" err="1">
                <a:latin typeface="+mj-lt"/>
              </a:rPr>
              <a:t>Powergen</a:t>
            </a:r>
            <a:r>
              <a:rPr lang="en-GB" sz="2800" dirty="0">
                <a:latin typeface="+mj-lt"/>
              </a:rPr>
              <a:t>)</a:t>
            </a:r>
          </a:p>
        </p:txBody>
      </p:sp>
      <p:sp>
        <p:nvSpPr>
          <p:cNvPr id="6" name="TextBox 5"/>
          <p:cNvSpPr txBox="1"/>
          <p:nvPr/>
        </p:nvSpPr>
        <p:spPr>
          <a:xfrm>
            <a:off x="439191" y="6262254"/>
            <a:ext cx="3246119" cy="338554"/>
          </a:xfrm>
          <a:prstGeom prst="rect">
            <a:avLst/>
          </a:prstGeom>
          <a:noFill/>
        </p:spPr>
        <p:txBody>
          <a:bodyPr wrap="square" lIns="0" tIns="0" rIns="0" bIns="0" rtlCol="0">
            <a:spAutoFit/>
          </a:bodyPr>
          <a:lstStyle/>
          <a:p>
            <a:r>
              <a:rPr lang="en-GB" sz="2200" b="1" dirty="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73938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560" indent="-260321">
              <a:buNone/>
            </a:pPr>
            <a:r>
              <a:rPr lang="en-GB" sz="2800" b="1" dirty="0">
                <a:solidFill>
                  <a:srgbClr val="00B050"/>
                </a:solidFill>
              </a:rPr>
              <a:t>Interoperation</a:t>
            </a:r>
            <a:r>
              <a:rPr lang="en-GB" sz="2000" dirty="0">
                <a:solidFill>
                  <a:srgbClr val="00B05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Units of measure</a:t>
            </a:r>
            <a:r>
              <a:rPr lang="en-GB" sz="2800" dirty="0">
                <a:solidFill>
                  <a:srgbClr val="00B050"/>
                </a:solidFill>
              </a:rPr>
              <a:t> </a:t>
            </a:r>
            <a:r>
              <a:rPr lang="en-GB" sz="2000" dirty="0">
                <a:solidFill>
                  <a:schemeClr val="tx1"/>
                </a:solidFill>
              </a:rPr>
              <a:t>… a huge time saver...</a:t>
            </a:r>
            <a:r>
              <a:rPr lang="en-GB" sz="2000" b="1" dirty="0">
                <a:solidFill>
                  <a:schemeClr val="tx1"/>
                </a:solidFill>
              </a:rPr>
              <a:t>it eradicates a whole class of errors</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Exploratory programming</a:t>
            </a:r>
            <a:r>
              <a:rPr lang="en-GB" sz="2000" dirty="0">
                <a:solidFill>
                  <a:srgbClr val="00B050"/>
                </a:solidFill>
              </a:rPr>
              <a:t> </a:t>
            </a:r>
            <a:r>
              <a:rPr lang="en-GB" sz="2000" dirty="0">
                <a:solidFill>
                  <a:schemeClr val="tx1"/>
                </a:solidFill>
              </a:rPr>
              <a:t>…Working with F# Interactive allowed me to </a:t>
            </a:r>
            <a:r>
              <a:rPr lang="en-GB" sz="2000" b="1" dirty="0">
                <a:solidFill>
                  <a:schemeClr val="tx1"/>
                </a:solidFill>
              </a:rPr>
              <a:t>explore the solution space more effectively</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Unit testing</a:t>
            </a:r>
            <a:r>
              <a:rPr lang="en-GB" sz="2800" dirty="0">
                <a:solidFill>
                  <a:srgbClr val="00B050"/>
                </a:solidFill>
              </a:rPr>
              <a:t> </a:t>
            </a:r>
            <a:r>
              <a:rPr lang="en-GB" sz="2000" dirty="0">
                <a:solidFill>
                  <a:schemeClr val="tx1"/>
                </a:solidFill>
              </a:rPr>
              <a:t>…a joy to test.</a:t>
            </a:r>
            <a:r>
              <a:rPr lang="en-GB" sz="2000" b="1" dirty="0">
                <a:solidFill>
                  <a:schemeClr val="tx1"/>
                </a:solidFill>
              </a:rPr>
              <a:t> There are no complex time-dependent interactions to screw things up….</a:t>
            </a:r>
          </a:p>
          <a:p>
            <a:pPr marL="355560" indent="-260321">
              <a:buNone/>
            </a:pPr>
            <a:endParaRPr lang="en-GB" sz="2000" b="1" dirty="0">
              <a:solidFill>
                <a:schemeClr val="bg2">
                  <a:lumMod val="50000"/>
                </a:schemeClr>
              </a:solidFill>
            </a:endParaRPr>
          </a:p>
          <a:p>
            <a:pPr marL="355560" indent="-260321">
              <a:buNone/>
            </a:pPr>
            <a:endParaRPr lang="en-GB" sz="2800" dirty="0"/>
          </a:p>
          <a:p>
            <a:pPr marL="355560" indent="-260321">
              <a:buNone/>
            </a:pPr>
            <a:r>
              <a:rPr lang="en-GB" sz="2800" b="1" dirty="0">
                <a:solidFill>
                  <a:srgbClr val="00B050"/>
                </a:solidFill>
              </a:rPr>
              <a:t>Parallelism</a:t>
            </a:r>
            <a:r>
              <a:rPr lang="en-GB" sz="2000" dirty="0">
                <a:solidFill>
                  <a:srgbClr val="00B050"/>
                </a:solidFill>
              </a:rPr>
              <a:t> </a:t>
            </a:r>
            <a:r>
              <a:rPr lang="en-GB" sz="2000" dirty="0">
                <a:solidFill>
                  <a:schemeClr val="tx1"/>
                </a:solidFill>
              </a:rPr>
              <a:t>…The functional purity ... makes it ripe for exploiting </a:t>
            </a:r>
            <a:r>
              <a:rPr lang="en-GB" sz="2000" b="1" dirty="0">
                <a:solidFill>
                  <a:schemeClr val="tx1"/>
                </a:solidFill>
              </a:rPr>
              <a:t>the inherent parallelism in processing vectors of data</a:t>
            </a:r>
            <a:r>
              <a:rPr lang="en-GB" sz="2000" dirty="0">
                <a:solidFill>
                  <a:schemeClr val="tx1"/>
                </a:solidFill>
              </a:rPr>
              <a:t>. </a:t>
            </a:r>
          </a:p>
          <a:p>
            <a:pPr marL="355560" indent="-260321">
              <a:buNone/>
            </a:pPr>
            <a:endParaRPr lang="en-GB" sz="2000" b="1" dirty="0">
              <a:solidFill>
                <a:schemeClr val="bg2">
                  <a:lumMod val="50000"/>
                </a:schemeClr>
              </a:solidFill>
            </a:endParaRPr>
          </a:p>
          <a:p>
            <a:pPr marL="355560" indent="-260321">
              <a:buNone/>
            </a:pPr>
            <a:r>
              <a:rPr lang="en-GB" sz="2800" b="1" dirty="0">
                <a:solidFill>
                  <a:srgbClr val="00B050"/>
                </a:solidFill>
              </a:rPr>
              <a:t>Code reduction</a:t>
            </a:r>
            <a:r>
              <a:rPr lang="en-GB" sz="2800" b="1" dirty="0">
                <a:solidFill>
                  <a:schemeClr val="tx1"/>
                </a:solidFill>
              </a:rPr>
              <a:t>…</a:t>
            </a:r>
            <a:r>
              <a:rPr lang="en-GB" sz="2800" dirty="0">
                <a:solidFill>
                  <a:schemeClr val="tx1"/>
                </a:solidFill>
              </a:rPr>
              <a:t> </a:t>
            </a:r>
            <a:r>
              <a:rPr lang="en-GB" sz="2000" dirty="0">
                <a:solidFill>
                  <a:schemeClr val="tx1"/>
                </a:solidFill>
              </a:rPr>
              <a:t>… vectors and matrices…higher order functions eat these for breakfast with </a:t>
            </a:r>
            <a:r>
              <a:rPr lang="en-GB" sz="2000" b="1" dirty="0">
                <a:solidFill>
                  <a:schemeClr val="tx1"/>
                </a:solidFill>
              </a:rPr>
              <a:t>minimal fuss, minimal code. Beautiful.</a:t>
            </a:r>
          </a:p>
          <a:p>
            <a:pPr marL="355560" indent="-260321">
              <a:buNone/>
            </a:pPr>
            <a:endParaRPr lang="en-GB" sz="2000" b="1" dirty="0">
              <a:solidFill>
                <a:srgbClr val="FFFF00"/>
              </a:solidFill>
            </a:endParaRPr>
          </a:p>
          <a:p>
            <a:pPr marL="355560" indent="-260321">
              <a:buNone/>
            </a:pPr>
            <a:r>
              <a:rPr lang="en-GB" sz="2800" b="1" dirty="0">
                <a:solidFill>
                  <a:srgbClr val="00B050"/>
                </a:solidFill>
              </a:rPr>
              <a:t>Lack of bugs</a:t>
            </a:r>
            <a:r>
              <a:rPr lang="en-GB" sz="2800" b="1" dirty="0">
                <a:solidFill>
                  <a:schemeClr val="tx1"/>
                </a:solidFill>
              </a:rPr>
              <a:t>…</a:t>
            </a:r>
            <a:r>
              <a:rPr lang="en-GB" sz="2000" dirty="0">
                <a:solidFill>
                  <a:schemeClr val="tx1"/>
                </a:solidFill>
              </a:rPr>
              <a:t> Functional programming can feel strange.  .. once the type checker is satisfied </a:t>
            </a:r>
            <a:r>
              <a:rPr lang="en-GB" sz="2000" b="1" dirty="0">
                <a:solidFill>
                  <a:schemeClr val="tx1"/>
                </a:solidFill>
              </a:rPr>
              <a:t>that’s often it, it works</a:t>
            </a:r>
            <a:r>
              <a:rPr lang="en-GB" sz="2000" dirty="0">
                <a:solidFill>
                  <a:schemeClr val="tx1"/>
                </a:solidFill>
              </a:rPr>
              <a:t>. </a:t>
            </a:r>
          </a:p>
          <a:p>
            <a:pPr marL="355560" indent="-260321">
              <a:buNone/>
            </a:pPr>
            <a:endParaRPr lang="en-GB" sz="2000" dirty="0"/>
          </a:p>
        </p:txBody>
      </p:sp>
      <p:sp>
        <p:nvSpPr>
          <p:cNvPr id="4" name="Rectangular Callout 3"/>
          <p:cNvSpPr/>
          <p:nvPr/>
        </p:nvSpPr>
        <p:spPr bwMode="auto">
          <a:xfrm>
            <a:off x="3127546" y="1650207"/>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44" y="3007952"/>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42" y="4712061"/>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41" y="4394916"/>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a:gradFill>
                  <a:gsLst>
                    <a:gs pos="0">
                      <a:srgbClr val="FFFFFF"/>
                    </a:gs>
                    <a:gs pos="100000">
                      <a:srgbClr val="FFFFFF"/>
                    </a:gs>
                  </a:gsLst>
                  <a:lin ang="5400000" scaled="0"/>
                </a:gradFill>
                <a:latin typeface="Segoe Light" pitchFamily="34" charset="0"/>
              </a:rPr>
              <a:t>Correctness</a:t>
            </a:r>
            <a:endParaRPr lang="en-GB" sz="2400" b="1" dirty="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20" y="832788"/>
            <a:ext cx="1366051"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96" y="2573529"/>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89" y="363243"/>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390848120"/>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2423740"/>
          </a:xfrm>
        </p:spPr>
        <p:txBody>
          <a:bodyPr/>
          <a:lstStyle/>
          <a:p>
            <a:r>
              <a:rPr lang="en-GB" dirty="0" smtClean="0"/>
              <a:t>Amazon Web Services .NET SDKs </a:t>
            </a:r>
            <a:br>
              <a:rPr lang="en-GB" dirty="0" smtClean="0"/>
            </a:br>
            <a:r>
              <a:rPr lang="en-GB" sz="4000" dirty="0"/>
              <a:t/>
            </a:r>
            <a:br>
              <a:rPr lang="en-GB" sz="4000" dirty="0"/>
            </a:br>
            <a:r>
              <a:rPr lang="en-GB" sz="3000" dirty="0">
                <a:hlinkClick r:id="rId2"/>
              </a:rPr>
              <a:t>http://aws.amazon.com/tools</a:t>
            </a:r>
            <a:r>
              <a:rPr lang="en-GB" sz="3000" dirty="0"/>
              <a:t> </a:t>
            </a:r>
            <a:br>
              <a:rPr lang="en-GB" sz="3000" dirty="0"/>
            </a:br>
            <a:r>
              <a:rPr lang="en-GB" sz="3000" dirty="0"/>
              <a:t/>
            </a:r>
            <a:br>
              <a:rPr lang="en-GB" sz="3000" dirty="0"/>
            </a:br>
            <a:r>
              <a:rPr lang="en-GB" sz="3000" dirty="0">
                <a:hlinkClick r:id="rId3"/>
              </a:rPr>
              <a:t>https://github.com/aws</a:t>
            </a:r>
            <a:r>
              <a:rPr lang="en-GB" sz="3000" dirty="0"/>
              <a:t> (Apache 2.0)</a:t>
            </a:r>
            <a:endParaRPr lang="en-GB" sz="4000" dirty="0"/>
          </a:p>
        </p:txBody>
      </p:sp>
      <p:sp>
        <p:nvSpPr>
          <p:cNvPr id="3" name="Text Placeholder 2"/>
          <p:cNvSpPr>
            <a:spLocks noGrp="1"/>
          </p:cNvSpPr>
          <p:nvPr>
            <p:ph type="body" idx="1"/>
          </p:nvPr>
        </p:nvSpPr>
        <p:spPr>
          <a:xfrm>
            <a:off x="389437" y="1447807"/>
            <a:ext cx="8363937" cy="457048"/>
          </a:xfrm>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116140" y="1350818"/>
            <a:ext cx="6707083" cy="49666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2368341"/>
          </a:xfrm>
        </p:spPr>
        <p:txBody>
          <a:bodyPr/>
          <a:lstStyle/>
          <a:p>
            <a:r>
              <a:rPr lang="en-GB" dirty="0" smtClean="0"/>
              <a:t>Azure .NET SDKs</a:t>
            </a:r>
            <a:br>
              <a:rPr lang="en-GB" dirty="0" smtClean="0"/>
            </a:br>
            <a:r>
              <a:rPr lang="en-GB" dirty="0"/>
              <a:t/>
            </a:r>
            <a:br>
              <a:rPr lang="en-GB" dirty="0"/>
            </a:br>
            <a:r>
              <a:rPr lang="en-GB" sz="2700" dirty="0">
                <a:hlinkClick r:id="rId2"/>
              </a:rPr>
              <a:t>http://www.windowsazure.com</a:t>
            </a:r>
            <a:r>
              <a:rPr lang="en-GB" sz="2700" dirty="0"/>
              <a:t> </a:t>
            </a:r>
            <a:br>
              <a:rPr lang="en-GB" sz="2700" dirty="0"/>
            </a:br>
            <a:r>
              <a:rPr lang="en-GB" sz="2700" dirty="0"/>
              <a:t/>
            </a:r>
            <a:br>
              <a:rPr lang="en-GB" sz="2700" dirty="0"/>
            </a:br>
            <a:r>
              <a:rPr lang="en-GB" sz="2700" dirty="0">
                <a:hlinkClick r:id="rId3"/>
              </a:rPr>
              <a:t>https://github.com/WindowsAzure/</a:t>
            </a:r>
            <a:r>
              <a:rPr lang="en-GB" sz="2700" dirty="0"/>
              <a:t>  (Apache 2.0)</a:t>
            </a:r>
            <a:endParaRPr lang="en-GB" dirty="0"/>
          </a:p>
        </p:txBody>
      </p:sp>
      <p:sp>
        <p:nvSpPr>
          <p:cNvPr id="3" name="Text Placeholder 2"/>
          <p:cNvSpPr>
            <a:spLocks noGrp="1"/>
          </p:cNvSpPr>
          <p:nvPr>
            <p:ph type="body" idx="1"/>
          </p:nvPr>
        </p:nvSpPr>
        <p:spPr>
          <a:xfrm>
            <a:off x="389437" y="1447807"/>
            <a:ext cx="8363937" cy="457048"/>
          </a:xfrm>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658853" y="1255304"/>
            <a:ext cx="6543245" cy="517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nuget.org</a:t>
            </a:r>
            <a:r>
              <a:rPr lang="en-GB" dirty="0" smtClean="0"/>
              <a:t> </a:t>
            </a:r>
            <a:endParaRPr lang="en-GB" dirty="0"/>
          </a:p>
        </p:txBody>
      </p:sp>
    </p:spTree>
    <p:extLst>
      <p:ext uri="{BB962C8B-B14F-4D97-AF65-F5344CB8AC3E}">
        <p14:creationId xmlns:p14="http://schemas.microsoft.com/office/powerpoint/2010/main" val="186515037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0"/>
            <a:ext cx="8382000" cy="2589940"/>
          </a:xfrm>
        </p:spPr>
        <p:txBody>
          <a:bodyPr/>
          <a:lstStyle/>
          <a:p>
            <a:r>
              <a:rPr lang="en-GB" sz="9700" b="1" dirty="0"/>
              <a:t>11,500</a:t>
            </a:r>
            <a:r>
              <a:rPr lang="en-GB" dirty="0" smtClean="0"/>
              <a:t> unique packages</a:t>
            </a:r>
            <a:br>
              <a:rPr lang="en-GB" dirty="0" smtClean="0"/>
            </a:br>
            <a:r>
              <a:rPr lang="en-GB" dirty="0"/>
              <a:t/>
            </a:r>
            <a:br>
              <a:rPr lang="en-GB" dirty="0"/>
            </a:br>
            <a:r>
              <a:rPr lang="en-GB" dirty="0" smtClean="0"/>
              <a:t>Windows, Mac, Linux</a:t>
            </a:r>
            <a:endParaRPr lang="en-GB" dirty="0"/>
          </a:p>
        </p:txBody>
      </p:sp>
    </p:spTree>
    <p:extLst>
      <p:ext uri="{BB962C8B-B14F-4D97-AF65-F5344CB8AC3E}">
        <p14:creationId xmlns:p14="http://schemas.microsoft.com/office/powerpoint/2010/main" val="2988319308"/>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www.nuget.org</a:t>
            </a:r>
            <a:endParaRPr lang="en-GB" dirty="0"/>
          </a:p>
        </p:txBody>
      </p:sp>
      <p:pic>
        <p:nvPicPr>
          <p:cNvPr id="3" name="Picture 22" descr="http://brandonzeider.me/wp-content/uploads/2011/06/Nuget-600x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20" y="1119115"/>
            <a:ext cx="7303915" cy="406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87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318549"/>
          </a:xfrm>
        </p:spPr>
        <p:txBody>
          <a:bodyPr/>
          <a:lstStyle/>
          <a:p>
            <a:r>
              <a:rPr lang="en-GB" sz="2300" dirty="0">
                <a:latin typeface="Consolas" pitchFamily="49" charset="0"/>
                <a:cs typeface="Consolas" pitchFamily="49" charset="0"/>
              </a:rPr>
              <a:t>type Rating = { </a:t>
            </a:r>
            <a:r>
              <a:rPr lang="en-GB" sz="2300" dirty="0" err="1">
                <a:latin typeface="Consolas" pitchFamily="49" charset="0"/>
                <a:cs typeface="Consolas" pitchFamily="49" charset="0"/>
              </a:rPr>
              <a:t>UserId</a:t>
            </a:r>
            <a:r>
              <a:rPr lang="en-GB" sz="2300" dirty="0">
                <a:latin typeface="Consolas" pitchFamily="49" charset="0"/>
                <a:cs typeface="Consolas" pitchFamily="49" charset="0"/>
              </a:rPr>
              <a:t>: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a:t>
            </a:r>
            <a:r>
              <a:rPr lang="en-GB" sz="2300" dirty="0" err="1">
                <a:latin typeface="Consolas" pitchFamily="49" charset="0"/>
                <a:cs typeface="Consolas" pitchFamily="49" charset="0"/>
              </a:rPr>
              <a:t>DishId</a:t>
            </a:r>
            <a:r>
              <a:rPr lang="en-GB" sz="2300" dirty="0">
                <a:latin typeface="Consolas" pitchFamily="49" charset="0"/>
                <a:cs typeface="Consolas" pitchFamily="49" charset="0"/>
              </a:rPr>
              <a:t>: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Rating: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a:t>
            </a:r>
          </a:p>
        </p:txBody>
      </p:sp>
    </p:spTree>
    <p:extLst>
      <p:ext uri="{BB962C8B-B14F-4D97-AF65-F5344CB8AC3E}">
        <p14:creationId xmlns:p14="http://schemas.microsoft.com/office/powerpoint/2010/main" val="220588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2991588"/>
          </a:xfrm>
        </p:spPr>
        <p:txBody>
          <a:bodyPr/>
          <a:lstStyle/>
          <a:p>
            <a:pPr algn="l"/>
            <a:r>
              <a:rPr lang="en-GB" sz="2400" dirty="0">
                <a:latin typeface="Consolas" pitchFamily="49" charset="0"/>
                <a:cs typeface="Consolas" pitchFamily="49" charset="0"/>
              </a:rPr>
              <a:t>let </a:t>
            </a:r>
            <a:r>
              <a:rPr lang="en-GB" sz="2400" dirty="0" err="1">
                <a:latin typeface="Consolas" pitchFamily="49" charset="0"/>
                <a:cs typeface="Consolas" pitchFamily="49" charset="0"/>
              </a:rPr>
              <a:t>svd</a:t>
            </a:r>
            <a:r>
              <a:rPr lang="en-GB" sz="2400" dirty="0">
                <a:latin typeface="Consolas" pitchFamily="49" charset="0"/>
                <a:cs typeface="Consolas" pitchFamily="49" charset="0"/>
              </a:rPr>
              <a:t> = </a:t>
            </a:r>
            <a:r>
              <a:rPr lang="en-GB" sz="2400" dirty="0" err="1">
                <a:latin typeface="Consolas" pitchFamily="49" charset="0"/>
                <a:cs typeface="Consolas" pitchFamily="49" charset="0"/>
              </a:rPr>
              <a:t>data.Svd</a:t>
            </a:r>
            <a:r>
              <a:rPr lang="en-GB" sz="2400" dirty="0">
                <a:latin typeface="Consolas" pitchFamily="49" charset="0"/>
                <a:cs typeface="Consolas" pitchFamily="49" charset="0"/>
              </a:rPr>
              <a:t>(true)</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U, S, </a:t>
            </a:r>
            <a:r>
              <a:rPr lang="en-GB" sz="2400" dirty="0" err="1">
                <a:latin typeface="Consolas" pitchFamily="49" charset="0"/>
                <a:cs typeface="Consolas" pitchFamily="49" charset="0"/>
              </a:rPr>
              <a:t>Vt</a:t>
            </a:r>
            <a:r>
              <a:rPr lang="en-GB" sz="2400" dirty="0">
                <a:latin typeface="Consolas" pitchFamily="49" charset="0"/>
                <a:cs typeface="Consolas" pitchFamily="49" charset="0"/>
              </a:rPr>
              <a:t> = </a:t>
            </a:r>
            <a:r>
              <a:rPr lang="en-GB" sz="2400" dirty="0" err="1">
                <a:latin typeface="Consolas" pitchFamily="49" charset="0"/>
                <a:cs typeface="Consolas" pitchFamily="49" charset="0"/>
              </a:rPr>
              <a:t>svd.U</a:t>
            </a:r>
            <a:r>
              <a:rPr lang="en-GB" sz="2400" dirty="0">
                <a:latin typeface="Consolas" pitchFamily="49" charset="0"/>
                <a:cs typeface="Consolas" pitchFamily="49" charset="0"/>
              </a:rPr>
              <a:t>(), </a:t>
            </a:r>
            <a:r>
              <a:rPr lang="en-GB" sz="2400" dirty="0" err="1">
                <a:latin typeface="Consolas" pitchFamily="49" charset="0"/>
                <a:cs typeface="Consolas" pitchFamily="49" charset="0"/>
              </a:rPr>
              <a:t>svd.S</a:t>
            </a:r>
            <a:r>
              <a:rPr lang="en-GB" sz="2400" dirty="0">
                <a:latin typeface="Consolas" pitchFamily="49" charset="0"/>
                <a:cs typeface="Consolas" pitchFamily="49" charset="0"/>
              </a:rPr>
              <a:t>(), </a:t>
            </a:r>
            <a:r>
              <a:rPr lang="en-GB" sz="2400" dirty="0" err="1">
                <a:latin typeface="Consolas" pitchFamily="49" charset="0"/>
                <a:cs typeface="Consolas" pitchFamily="49" charset="0"/>
              </a:rPr>
              <a:t>svd.VT</a:t>
            </a:r>
            <a:r>
              <a:rPr lang="en-GB" sz="2400" dirty="0">
                <a:latin typeface="Consolas" pitchFamily="49" charset="0"/>
                <a:cs typeface="Consolas" pitchFamily="49" charset="0"/>
              </a:rPr>
              <a:t>()</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reconstructed = U * S * </a:t>
            </a:r>
            <a:r>
              <a:rPr lang="en-GB" sz="2400" dirty="0" err="1">
                <a:latin typeface="Consolas" pitchFamily="49" charset="0"/>
                <a:cs typeface="Consolas" pitchFamily="49" charset="0"/>
              </a:rPr>
              <a:t>Vt</a:t>
            </a: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err="1">
                <a:latin typeface="Consolas" pitchFamily="49" charset="0"/>
                <a:cs typeface="Consolas" pitchFamily="49" charset="0"/>
              </a:rPr>
              <a:t>userToCategory</a:t>
            </a:r>
            <a:r>
              <a:rPr lang="en-GB" sz="2400" dirty="0">
                <a:latin typeface="Consolas" pitchFamily="49" charset="0"/>
                <a:cs typeface="Consolas" pitchFamily="49" charset="0"/>
              </a:rPr>
              <a:t> = U * S </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err="1">
                <a:latin typeface="Consolas" pitchFamily="49" charset="0"/>
                <a:cs typeface="Consolas" pitchFamily="49" charset="0"/>
              </a:rPr>
              <a:t>categoryToDish</a:t>
            </a:r>
            <a:r>
              <a:rPr lang="en-GB" sz="2400" dirty="0">
                <a:latin typeface="Consolas" pitchFamily="49" charset="0"/>
                <a:cs typeface="Consolas" pitchFamily="49" charset="0"/>
              </a:rPr>
              <a:t> = S * </a:t>
            </a:r>
            <a:r>
              <a:rPr lang="en-GB" sz="2400" dirty="0" err="1">
                <a:latin typeface="Consolas" pitchFamily="49" charset="0"/>
                <a:cs typeface="Consolas" pitchFamily="49" charset="0"/>
              </a:rPr>
              <a:t>Vt</a:t>
            </a:r>
            <a:r>
              <a:rPr lang="en-GB" sz="2400" dirty="0">
                <a:latin typeface="Consolas" pitchFamily="49" charset="0"/>
                <a:cs typeface="Consolas" pitchFamily="49" charset="0"/>
              </a:rPr>
              <a:t> </a:t>
            </a:r>
          </a:p>
        </p:txBody>
      </p:sp>
      <p:sp>
        <p:nvSpPr>
          <p:cNvPr id="3" name="TextBox 2"/>
          <p:cNvSpPr txBox="1"/>
          <p:nvPr/>
        </p:nvSpPr>
        <p:spPr>
          <a:xfrm>
            <a:off x="5478262" y="6276517"/>
            <a:ext cx="3753848" cy="307777"/>
          </a:xfrm>
          <a:prstGeom prst="rect">
            <a:avLst/>
          </a:prstGeom>
          <a:noFill/>
        </p:spPr>
        <p:txBody>
          <a:bodyPr wrap="none" lIns="0" tIns="0" rIns="0" bIns="0" rtlCol="0">
            <a:spAutoFit/>
          </a:bodyPr>
          <a:lstStyle/>
          <a:p>
            <a:r>
              <a:rPr lang="en-GB" sz="2000" dirty="0">
                <a:hlinkClick r:id="rId2"/>
              </a:rPr>
              <a:t>Latent Semantic Indexing with F#</a:t>
            </a:r>
            <a:endParaRPr lang="en-GB"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69299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76999"/>
          </a:xfrm>
        </p:spPr>
        <p:txBody>
          <a:bodyPr/>
          <a:lstStyle/>
          <a:p>
            <a:r>
              <a:rPr lang="en-GB" sz="2000" dirty="0" err="1">
                <a:latin typeface="Consolas" pitchFamily="49" charset="0"/>
                <a:cs typeface="Consolas" pitchFamily="49" charset="0"/>
              </a:rPr>
              <a:t>data.Countries.Brazil.Indicators.``Population</a:t>
            </a:r>
            <a:r>
              <a:rPr lang="en-GB" sz="2000" dirty="0">
                <a:latin typeface="Consolas" pitchFamily="49" charset="0"/>
                <a:cs typeface="Consolas" pitchFamily="49" charset="0"/>
              </a:rPr>
              <a:t> ages 0-14 </a:t>
            </a:r>
            <a:r>
              <a:rPr lang="en-GB" sz="2000" dirty="0" smtClean="0">
                <a:latin typeface="Consolas" pitchFamily="49" charset="0"/>
                <a:cs typeface="Consolas" pitchFamily="49" charset="0"/>
              </a:rPr>
              <a:t>(%)``</a:t>
            </a:r>
            <a:endParaRPr lang="en-GB" sz="2000" b="1" dirty="0">
              <a:latin typeface="Consolas" pitchFamily="49" charset="0"/>
              <a:cs typeface="Consolas" pitchFamily="49" charset="0"/>
            </a:endParaRPr>
          </a:p>
        </p:txBody>
      </p:sp>
    </p:spTree>
    <p:extLst>
      <p:ext uri="{BB962C8B-B14F-4D97-AF65-F5344CB8AC3E}">
        <p14:creationId xmlns:p14="http://schemas.microsoft.com/office/powerpoint/2010/main" val="373190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250" y="1317767"/>
            <a:ext cx="8382000" cy="3323987"/>
          </a:xfrm>
        </p:spPr>
        <p:txBody>
          <a:bodyPr/>
          <a:lstStyle/>
          <a:p>
            <a:pPr algn="ctr"/>
            <a:r>
              <a:rPr lang="en-GB" sz="4000" dirty="0" smtClean="0"/>
              <a:t>A strongly typed, data-immersive functional-first language </a:t>
            </a:r>
            <a:br>
              <a:rPr lang="en-GB" sz="4000" dirty="0" smtClean="0"/>
            </a:br>
            <a:r>
              <a:rPr lang="en-GB" sz="4000" dirty="0" smtClean="0"/>
              <a:t>for….</a:t>
            </a:r>
            <a:r>
              <a:rPr lang="en-GB" sz="4000" dirty="0"/>
              <a:t/>
            </a:r>
            <a:br>
              <a:rPr lang="en-GB" sz="4000" dirty="0"/>
            </a:br>
            <a:r>
              <a:rPr lang="en-GB" sz="4000" dirty="0" smtClean="0"/>
              <a:t/>
            </a:r>
            <a:br>
              <a:rPr lang="en-GB" sz="4000" dirty="0" smtClean="0"/>
            </a:br>
            <a:r>
              <a:rPr lang="en-GB" sz="4000" dirty="0" smtClean="0"/>
              <a:t>“simple code to solve complex problems”</a:t>
            </a:r>
            <a:endParaRPr lang="en-GB" sz="4000" dirty="0"/>
          </a:p>
        </p:txBody>
      </p:sp>
    </p:spTree>
    <p:extLst>
      <p:ext uri="{BB962C8B-B14F-4D97-AF65-F5344CB8AC3E}">
        <p14:creationId xmlns:p14="http://schemas.microsoft.com/office/powerpoint/2010/main" val="62026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1155879"/>
            <a:ext cx="3623522" cy="5435421"/>
          </a:xfrm>
          <a:prstGeom prst="rect">
            <a:avLst/>
          </a:prstGeom>
          <a:solidFill>
            <a:schemeClr val="tx1"/>
          </a:solidFill>
        </p:spPr>
        <p:txBody>
          <a:bodyPr>
            <a:noAutofit/>
          </a:bodyPr>
          <a:lstStyle/>
          <a:p>
            <a:pPr>
              <a:buNone/>
            </a:pPr>
            <a:r>
              <a:rPr lang="en-US" sz="1600" b="1" dirty="0">
                <a:solidFill>
                  <a:schemeClr val="tx2">
                    <a:lumMod val="20000"/>
                    <a:lumOff val="80000"/>
                  </a:schemeClr>
                </a:solidFill>
                <a:latin typeface="Consolas" pitchFamily="49" charset="0"/>
              </a:rPr>
              <a:t>let swap (x, y) = (y, x)</a:t>
            </a: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r>
              <a:rPr lang="en-US" sz="1600" b="1" dirty="0">
                <a:solidFill>
                  <a:schemeClr val="tx2">
                    <a:lumMod val="20000"/>
                    <a:lumOff val="80000"/>
                  </a:schemeClr>
                </a:solidFill>
                <a:latin typeface="Consolas" pitchFamily="49" charset="0"/>
              </a:rPr>
              <a:t>let rotations (x, y, z) = </a:t>
            </a:r>
          </a:p>
          <a:p>
            <a:pPr>
              <a:buNone/>
            </a:pPr>
            <a:r>
              <a:rPr lang="en-US" sz="1600" b="1" dirty="0">
                <a:solidFill>
                  <a:schemeClr val="tx2">
                    <a:lumMod val="20000"/>
                    <a:lumOff val="80000"/>
                  </a:schemeClr>
                </a:solidFill>
                <a:latin typeface="Consolas" pitchFamily="49" charset="0"/>
              </a:rPr>
              <a:t>    [ (x, y, z);</a:t>
            </a:r>
          </a:p>
          <a:p>
            <a:pPr>
              <a:buNone/>
            </a:pPr>
            <a:r>
              <a:rPr lang="en-US" sz="1600" b="1" dirty="0">
                <a:solidFill>
                  <a:schemeClr val="tx2">
                    <a:lumMod val="20000"/>
                    <a:lumOff val="80000"/>
                  </a:schemeClr>
                </a:solidFill>
                <a:latin typeface="Consolas" pitchFamily="49" charset="0"/>
              </a:rPr>
              <a:t>      (z, x, y);</a:t>
            </a:r>
          </a:p>
          <a:p>
            <a:pPr>
              <a:buNone/>
            </a:pPr>
            <a:r>
              <a:rPr lang="en-US" sz="1600" b="1" dirty="0">
                <a:solidFill>
                  <a:schemeClr val="tx2">
                    <a:lumMod val="20000"/>
                    <a:lumOff val="80000"/>
                  </a:schemeClr>
                </a:solidFill>
                <a:latin typeface="Consolas" pitchFamily="49" charset="0"/>
              </a:rPr>
              <a:t>      (y, z, x) ]</a:t>
            </a: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r>
              <a:rPr lang="en-US" sz="1600" b="1" dirty="0">
                <a:solidFill>
                  <a:schemeClr val="tx2">
                    <a:lumMod val="20000"/>
                    <a:lumOff val="80000"/>
                  </a:schemeClr>
                </a:solidFill>
                <a:latin typeface="Consolas" pitchFamily="49" charset="0"/>
              </a:rPr>
              <a:t>let reduce f (x, y, z) = </a:t>
            </a:r>
          </a:p>
          <a:p>
            <a:pPr>
              <a:buNone/>
            </a:pPr>
            <a:r>
              <a:rPr lang="en-US" sz="1600" b="1" dirty="0">
                <a:solidFill>
                  <a:schemeClr val="tx2">
                    <a:lumMod val="20000"/>
                    <a:lumOff val="80000"/>
                  </a:schemeClr>
                </a:solidFill>
                <a:latin typeface="Consolas" pitchFamily="49" charset="0"/>
              </a:rPr>
              <a:t>    f x + f y + f z</a:t>
            </a:r>
          </a:p>
          <a:p>
            <a:pPr>
              <a:buNone/>
            </a:pPr>
            <a:endParaRPr lang="en-US" sz="1600" dirty="0">
              <a:solidFill>
                <a:schemeClr val="tx2">
                  <a:lumMod val="20000"/>
                  <a:lumOff val="80000"/>
                </a:schemeClr>
              </a:solidFill>
              <a:latin typeface="Consolas" pitchFamily="49" charset="0"/>
            </a:endParaRPr>
          </a:p>
        </p:txBody>
      </p:sp>
      <p:sp>
        <p:nvSpPr>
          <p:cNvPr id="6" name="Text Placeholder 5"/>
          <p:cNvSpPr>
            <a:spLocks noGrp="1"/>
          </p:cNvSpPr>
          <p:nvPr>
            <p:ph type="body" sz="quarter" idx="4294967295"/>
          </p:nvPr>
        </p:nvSpPr>
        <p:spPr>
          <a:xfrm>
            <a:off x="5102227" y="357188"/>
            <a:ext cx="4041775" cy="457048"/>
          </a:xfrm>
          <a:prstGeom prst="rect">
            <a:avLst/>
          </a:prstGeom>
        </p:spPr>
        <p:txBody>
          <a:bodyPr/>
          <a:lstStyle/>
          <a:p>
            <a:pPr algn="ctr">
              <a:buNone/>
            </a:pPr>
            <a:r>
              <a:rPr lang="en-GB" dirty="0" smtClean="0">
                <a:solidFill>
                  <a:schemeClr val="tx1"/>
                </a:solidFill>
              </a:rPr>
              <a:t>C#</a:t>
            </a:r>
            <a:endParaRPr lang="en-GB" dirty="0">
              <a:solidFill>
                <a:schemeClr val="tx1"/>
              </a:solidFill>
            </a:endParaRPr>
          </a:p>
        </p:txBody>
      </p:sp>
      <p:sp>
        <p:nvSpPr>
          <p:cNvPr id="7" name="Content Placeholder 6"/>
          <p:cNvSpPr>
            <a:spLocks noGrp="1"/>
          </p:cNvSpPr>
          <p:nvPr>
            <p:ph sz="quarter" idx="4294967295"/>
          </p:nvPr>
        </p:nvSpPr>
        <p:spPr>
          <a:xfrm>
            <a:off x="3905773" y="1153288"/>
            <a:ext cx="6182865" cy="5431665"/>
          </a:xfrm>
          <a:prstGeom prst="rect">
            <a:avLst/>
          </a:prstGeom>
          <a:solidFill>
            <a:schemeClr val="tx1"/>
          </a:solidFill>
        </p:spPr>
        <p:txBody>
          <a:bodyPr>
            <a:noAutofit/>
          </a:bodyPr>
          <a:lstStyle/>
          <a:p>
            <a:pPr>
              <a:buNone/>
            </a:pPr>
            <a:r>
              <a:rPr lang="en-GB" sz="1600" b="1" dirty="0" err="1">
                <a:solidFill>
                  <a:schemeClr val="bg1"/>
                </a:solidFill>
                <a:latin typeface="Consolas" pitchFamily="49" charset="0"/>
              </a:rPr>
              <a:t>Tuple</a:t>
            </a:r>
            <a:r>
              <a:rPr lang="en-GB" sz="1600" b="1" dirty="0">
                <a:solidFill>
                  <a:schemeClr val="bg1"/>
                </a:solidFill>
                <a:latin typeface="Consolas" pitchFamily="49" charset="0"/>
              </a:rPr>
              <a:t>&lt;U,T&gt; Swap&lt;T,U&gt;(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&lt;T,U&gt; t)</a:t>
            </a:r>
          </a:p>
          <a:p>
            <a:pPr>
              <a:buNone/>
            </a:pPr>
            <a:r>
              <a:rPr lang="en-GB" sz="1600" b="1" dirty="0">
                <a:solidFill>
                  <a:schemeClr val="bg1"/>
                </a:solidFill>
                <a:latin typeface="Consolas" pitchFamily="49" charset="0"/>
              </a:rPr>
              <a:t>{</a:t>
            </a:r>
          </a:p>
          <a:p>
            <a:pPr>
              <a:buNone/>
            </a:pPr>
            <a:r>
              <a:rPr lang="en-GB" sz="1600" b="1" dirty="0">
                <a:solidFill>
                  <a:schemeClr val="bg1"/>
                </a:solidFill>
                <a:latin typeface="Consolas" pitchFamily="49" charset="0"/>
              </a:rPr>
              <a:t>    return new </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&lt;U,T&gt;(t.Item2, t.Item1)</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r>
              <a:rPr lang="en-GB" sz="1600" b="1" dirty="0" err="1">
                <a:solidFill>
                  <a:schemeClr val="bg1"/>
                </a:solidFill>
                <a:latin typeface="Consolas" pitchFamily="49" charset="0"/>
              </a:rPr>
              <a:t>ReadOnlyCollection</a:t>
            </a:r>
            <a:r>
              <a:rPr lang="en-GB" sz="1600" b="1" dirty="0">
                <a:solidFill>
                  <a:schemeClr val="bg1"/>
                </a:solidFill>
                <a:latin typeface="Consolas" pitchFamily="49" charset="0"/>
              </a:rPr>
              <a:t>&lt;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&lt;T,T,T&gt;&gt; Rotations&lt;T&gt;(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&lt;T,T,T&gt; t) </a:t>
            </a:r>
          </a:p>
          <a:p>
            <a:pPr>
              <a:buNone/>
            </a:pPr>
            <a:r>
              <a:rPr lang="en-GB" sz="1600" b="1" dirty="0">
                <a:solidFill>
                  <a:schemeClr val="bg1"/>
                </a:solidFill>
                <a:latin typeface="Consolas" pitchFamily="49" charset="0"/>
              </a:rPr>
              <a:t>{ </a:t>
            </a:r>
          </a:p>
          <a:p>
            <a:pPr>
              <a:buNone/>
            </a:pPr>
            <a:r>
              <a:rPr lang="en-GB" sz="1600" b="1" dirty="0">
                <a:solidFill>
                  <a:schemeClr val="bg1"/>
                </a:solidFill>
                <a:latin typeface="Consolas" pitchFamily="49" charset="0"/>
              </a:rPr>
              <a:t>  new </a:t>
            </a:r>
            <a:r>
              <a:rPr lang="en-GB" sz="1600" b="1" dirty="0" err="1">
                <a:solidFill>
                  <a:schemeClr val="bg1"/>
                </a:solidFill>
                <a:latin typeface="Consolas" pitchFamily="49" charset="0"/>
              </a:rPr>
              <a:t>ReadOnlyCollection</a:t>
            </a:r>
            <a:r>
              <a:rPr lang="en-GB" sz="1600" b="1" dirty="0">
                <a:solidFill>
                  <a:schemeClr val="bg1"/>
                </a:solidFill>
                <a:latin typeface="Consolas" pitchFamily="49" charset="0"/>
              </a:rPr>
              <a:t>&lt;</a:t>
            </a:r>
            <a:r>
              <a:rPr lang="en-GB" sz="1600" b="1" dirty="0" err="1">
                <a:solidFill>
                  <a:schemeClr val="bg1"/>
                </a:solidFill>
                <a:latin typeface="Consolas" pitchFamily="49" charset="0"/>
              </a:rPr>
              <a:t>int</a:t>
            </a:r>
            <a:r>
              <a:rPr lang="en-GB" sz="1600" b="1" dirty="0">
                <a:solidFill>
                  <a:schemeClr val="bg1"/>
                </a:solidFill>
                <a:latin typeface="Consolas" pitchFamily="49" charset="0"/>
              </a:rPr>
              <a:t>&gt;</a:t>
            </a:r>
          </a:p>
          <a:p>
            <a:pPr>
              <a:buNone/>
            </a:pPr>
            <a:r>
              <a:rPr lang="en-GB" sz="1600" b="1" dirty="0">
                <a:solidFill>
                  <a:schemeClr val="bg1"/>
                </a:solidFill>
                <a:latin typeface="Consolas" pitchFamily="49" charset="0"/>
              </a:rPr>
              <a:t>   (new Tuple&lt;T,T,T&gt;[]</a:t>
            </a:r>
          </a:p>
          <a:p>
            <a:pPr>
              <a:buNone/>
            </a:pPr>
            <a:r>
              <a:rPr lang="en-GB" sz="1600" b="1" dirty="0">
                <a:solidFill>
                  <a:schemeClr val="bg1"/>
                </a:solidFill>
                <a:latin typeface="Consolas" pitchFamily="49" charset="0"/>
              </a:rPr>
              <a:t>    {new Tuple&lt;T,T,T&gt;(t.Item1,t.Item2,t.Item3);     </a:t>
            </a:r>
          </a:p>
          <a:p>
            <a:pPr>
              <a:buNone/>
            </a:pPr>
            <a:r>
              <a:rPr lang="en-GB" sz="1600" b="1" dirty="0">
                <a:solidFill>
                  <a:schemeClr val="bg1"/>
                </a:solidFill>
                <a:latin typeface="Consolas" pitchFamily="49" charset="0"/>
              </a:rPr>
              <a:t>     new Tuple&lt;T,T,T&gt;(t.Item3,t.Item1,t.Item2); </a:t>
            </a:r>
          </a:p>
          <a:p>
            <a:pPr>
              <a:buNone/>
            </a:pPr>
            <a:r>
              <a:rPr lang="en-GB" sz="1600" b="1" dirty="0">
                <a:solidFill>
                  <a:schemeClr val="bg1"/>
                </a:solidFill>
                <a:latin typeface="Consolas" pitchFamily="49" charset="0"/>
              </a:rPr>
              <a:t>     new Tuple&lt;T,T,T&gt;(t.Item2,t.Item3,t.Item1); });</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r>
              <a:rPr lang="en-GB" sz="1600" b="1" dirty="0" err="1">
                <a:solidFill>
                  <a:schemeClr val="bg1"/>
                </a:solidFill>
                <a:latin typeface="Consolas" pitchFamily="49" charset="0"/>
              </a:rPr>
              <a:t>int</a:t>
            </a:r>
            <a:r>
              <a:rPr lang="en-GB" sz="1600" b="1" dirty="0">
                <a:solidFill>
                  <a:schemeClr val="bg1"/>
                </a:solidFill>
                <a:latin typeface="Consolas" pitchFamily="49" charset="0"/>
              </a:rPr>
              <a:t> Reduce&lt;T&gt;(</a:t>
            </a:r>
            <a:r>
              <a:rPr lang="en-GB" sz="1600" b="1" dirty="0" err="1">
                <a:solidFill>
                  <a:schemeClr val="bg1"/>
                </a:solidFill>
                <a:latin typeface="Consolas" pitchFamily="49" charset="0"/>
              </a:rPr>
              <a:t>Func</a:t>
            </a:r>
            <a:r>
              <a:rPr lang="en-GB" sz="1600" b="1" dirty="0">
                <a:solidFill>
                  <a:schemeClr val="bg1"/>
                </a:solidFill>
                <a:latin typeface="Consolas" pitchFamily="49" charset="0"/>
              </a:rPr>
              <a:t>&lt;</a:t>
            </a:r>
            <a:r>
              <a:rPr lang="en-GB" sz="1600" b="1" dirty="0" err="1">
                <a:solidFill>
                  <a:schemeClr val="bg1"/>
                </a:solidFill>
                <a:latin typeface="Consolas" pitchFamily="49" charset="0"/>
              </a:rPr>
              <a:t>T,int</a:t>
            </a:r>
            <a:r>
              <a:rPr lang="en-GB" sz="1600" b="1" dirty="0">
                <a:solidFill>
                  <a:schemeClr val="bg1"/>
                </a:solidFill>
                <a:latin typeface="Consolas" pitchFamily="49" charset="0"/>
              </a:rPr>
              <a:t>&gt; </a:t>
            </a:r>
            <a:r>
              <a:rPr lang="en-GB" sz="1600" b="1" dirty="0" err="1">
                <a:solidFill>
                  <a:schemeClr val="bg1"/>
                </a:solidFill>
                <a:latin typeface="Consolas" pitchFamily="49" charset="0"/>
              </a:rPr>
              <a:t>f,Tuple</a:t>
            </a:r>
            <a:r>
              <a:rPr lang="en-GB" sz="1600" b="1" dirty="0">
                <a:solidFill>
                  <a:schemeClr val="bg1"/>
                </a:solidFill>
                <a:latin typeface="Consolas" pitchFamily="49" charset="0"/>
              </a:rPr>
              <a:t>&lt;T,T,T&gt; t) </a:t>
            </a:r>
          </a:p>
          <a:p>
            <a:pPr>
              <a:buNone/>
            </a:pPr>
            <a:r>
              <a:rPr lang="en-GB" sz="1600" b="1" dirty="0">
                <a:solidFill>
                  <a:schemeClr val="bg1"/>
                </a:solidFill>
                <a:latin typeface="Consolas" pitchFamily="49" charset="0"/>
              </a:rPr>
              <a:t>{ </a:t>
            </a:r>
          </a:p>
          <a:p>
            <a:pPr>
              <a:buNone/>
            </a:pPr>
            <a:r>
              <a:rPr lang="en-GB" sz="1600" b="1" dirty="0">
                <a:solidFill>
                  <a:schemeClr val="bg1"/>
                </a:solidFill>
                <a:latin typeface="Consolas" pitchFamily="49" charset="0"/>
              </a:rPr>
              <a:t>    return f(t.Item1)+f(t.Item2)+f(t.Item3); </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endParaRPr lang="en-GB" sz="1600" b="1" dirty="0">
              <a:solidFill>
                <a:schemeClr val="bg1"/>
              </a:solidFill>
              <a:latin typeface="Consolas" pitchFamily="49" charset="0"/>
            </a:endParaRPr>
          </a:p>
        </p:txBody>
      </p:sp>
      <p:sp>
        <p:nvSpPr>
          <p:cNvPr id="9" name="Text Placeholder 5"/>
          <p:cNvSpPr txBox="1">
            <a:spLocks/>
          </p:cNvSpPr>
          <p:nvPr/>
        </p:nvSpPr>
        <p:spPr>
          <a:xfrm>
            <a:off x="-370797" y="350874"/>
            <a:ext cx="4041775" cy="639762"/>
          </a:xfrm>
          <a:prstGeom prst="rect">
            <a:avLst/>
          </a:prstGeom>
        </p:spPr>
        <p:txBody>
          <a:bodyPr vert="horz" wrap="square" lIns="0" tIns="0" rIns="0" bIns="0" rtlCol="0">
            <a:noAutofit/>
          </a:bodyPr>
          <a:lstStyle/>
          <a:p>
            <a:pPr marL="396830" indent="-396830" algn="ctr" defTabSz="914260">
              <a:lnSpc>
                <a:spcPct val="90000"/>
              </a:lnSpc>
              <a:spcBef>
                <a:spcPct val="20000"/>
              </a:spcBef>
              <a:defRPr/>
            </a:pPr>
            <a:r>
              <a:rPr lang="en-GB" sz="3200" dirty="0"/>
              <a:t>F#</a:t>
            </a:r>
          </a:p>
        </p:txBody>
      </p:sp>
    </p:spTree>
    <p:extLst>
      <p:ext uri="{BB962C8B-B14F-4D97-AF65-F5344CB8AC3E}">
        <p14:creationId xmlns:p14="http://schemas.microsoft.com/office/powerpoint/2010/main" val="2560552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2"/>
            <a:ext cx="8382000" cy="1246495"/>
          </a:xfrm>
        </p:spPr>
        <p:txBody>
          <a:bodyPr/>
          <a:lstStyle/>
          <a:p>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199390110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(power company)</a:t>
            </a:r>
            <a:endParaRPr lang="en-US" dirty="0"/>
          </a:p>
        </p:txBody>
      </p:sp>
      <p:sp>
        <p:nvSpPr>
          <p:cNvPr id="4" name="Content Placeholder 3"/>
          <p:cNvSpPr>
            <a:spLocks noGrp="1"/>
          </p:cNvSpPr>
          <p:nvPr>
            <p:ph idx="1"/>
          </p:nvPr>
        </p:nvSpPr>
        <p:spPr>
          <a:xfrm>
            <a:off x="360861" y="1428766"/>
            <a:ext cx="8363938" cy="5084469"/>
          </a:xfrm>
        </p:spPr>
        <p:txBody>
          <a:bodyPr/>
          <a:lstStyle/>
          <a:p>
            <a:pPr marL="177780" indent="-177780">
              <a:buNone/>
            </a:pPr>
            <a:r>
              <a:rPr lang="en-GB" sz="2800" dirty="0"/>
              <a:t>I have written </a:t>
            </a:r>
            <a:r>
              <a:rPr lang="en-GB" sz="2800" b="1" dirty="0">
                <a:solidFill>
                  <a:srgbClr val="00B050"/>
                </a:solidFill>
              </a:rPr>
              <a:t>an application to balance the national power generation schedule </a:t>
            </a:r>
            <a:r>
              <a:rPr lang="en-GB" sz="2800" dirty="0"/>
              <a:t>for a portfolio of power stations to a trading position for an energy company. ...</a:t>
            </a:r>
            <a:r>
              <a:rPr lang="en-GB" sz="2800" b="1" dirty="0">
                <a:solidFill>
                  <a:srgbClr val="00B050"/>
                </a:solidFill>
              </a:rPr>
              <a:t>the calculation engine was written in F#</a:t>
            </a:r>
            <a:r>
              <a:rPr lang="en-GB" sz="2800" dirty="0"/>
              <a:t>. </a:t>
            </a:r>
          </a:p>
          <a:p>
            <a:pPr marL="177780" indent="-177780">
              <a:buNone/>
            </a:pPr>
            <a:endParaRPr lang="en-GB" sz="2800" dirty="0"/>
          </a:p>
          <a:p>
            <a:pPr marL="177780" indent="-177780">
              <a:buNone/>
            </a:pPr>
            <a:r>
              <a:rPr lang="en-GB" sz="2800" dirty="0"/>
              <a:t>The use of F# to </a:t>
            </a:r>
            <a:r>
              <a:rPr lang="en-GB" sz="2800" b="1" dirty="0">
                <a:solidFill>
                  <a:srgbClr val="00B050"/>
                </a:solidFill>
              </a:rPr>
              <a:t>address the complexity at the heart of this application</a:t>
            </a:r>
            <a:r>
              <a:rPr lang="en-GB" sz="2800" b="1" dirty="0">
                <a:solidFill>
                  <a:srgbClr val="FFFF00"/>
                </a:solidFill>
              </a:rPr>
              <a:t> </a:t>
            </a:r>
            <a:r>
              <a:rPr lang="en-GB" sz="2800" dirty="0"/>
              <a:t>clearly demonstrates a sweet spot for the language within enterprise software, namely </a:t>
            </a:r>
            <a:r>
              <a:rPr lang="en-GB" sz="2800" b="1" dirty="0">
                <a:solidFill>
                  <a:srgbClr val="00B050"/>
                </a:solidFill>
              </a:rPr>
              <a:t>algorithmically complex analysis of large data sets</a:t>
            </a:r>
            <a:r>
              <a:rPr lang="en-GB" sz="2800" dirty="0"/>
              <a:t>. </a:t>
            </a:r>
          </a:p>
          <a:p>
            <a:pPr marL="177780" indent="-177780">
              <a:buNone/>
            </a:pPr>
            <a:endParaRPr lang="en-GB" sz="2800" dirty="0"/>
          </a:p>
          <a:p>
            <a:pPr marL="177780" indent="-177780" algn="r">
              <a:buNone/>
            </a:pPr>
            <a:r>
              <a:rPr lang="en-GB" sz="2800" dirty="0"/>
              <a:t>Simon Cousins (power </a:t>
            </a:r>
            <a:r>
              <a:rPr lang="en-GB" sz="2800" dirty="0" smtClean="0"/>
              <a:t>company)</a:t>
            </a:r>
          </a:p>
          <a:p>
            <a:pPr marL="177780" indent="-177780" algn="r">
              <a:buNone/>
            </a:pPr>
            <a:r>
              <a:rPr lang="en-GB" sz="2800" dirty="0" smtClean="0">
                <a:hlinkClick r:id="rId2"/>
              </a:rPr>
              <a:t>fsharp.org/testimonials</a:t>
            </a:r>
            <a:r>
              <a:rPr lang="en-GB" sz="2800" dirty="0" smtClean="0"/>
              <a:t> </a:t>
            </a:r>
            <a:endParaRPr lang="en-GB" sz="2800" dirty="0"/>
          </a:p>
        </p:txBody>
      </p:sp>
    </p:spTree>
    <p:extLst>
      <p:ext uri="{BB962C8B-B14F-4D97-AF65-F5344CB8AC3E}">
        <p14:creationId xmlns:p14="http://schemas.microsoft.com/office/powerpoint/2010/main" val="3028458190"/>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 at </a:t>
            </a:r>
            <a:r>
              <a:rPr lang="en-GB" b="1" dirty="0" err="1" smtClean="0"/>
              <a:t>Kaggle</a:t>
            </a:r>
            <a:endParaRPr lang="en-GB" b="1" dirty="0"/>
          </a:p>
        </p:txBody>
      </p:sp>
      <p:sp>
        <p:nvSpPr>
          <p:cNvPr id="6" name="Content Placeholder 3"/>
          <p:cNvSpPr>
            <a:spLocks noGrp="1"/>
          </p:cNvSpPr>
          <p:nvPr>
            <p:ph idx="1"/>
          </p:nvPr>
        </p:nvSpPr>
        <p:spPr>
          <a:xfrm>
            <a:off x="389436" y="1447802"/>
            <a:ext cx="8363938" cy="5121402"/>
          </a:xfrm>
        </p:spPr>
        <p:txBody>
          <a:bodyPr/>
          <a:lstStyle/>
          <a:p>
            <a:pPr marL="0" indent="0">
              <a:buNone/>
            </a:pPr>
            <a:r>
              <a:rPr lang="en-GB" sz="2800" dirty="0"/>
              <a:t>At </a:t>
            </a:r>
            <a:r>
              <a:rPr lang="en-GB" sz="2800" dirty="0" err="1"/>
              <a:t>Kaggle</a:t>
            </a:r>
            <a:r>
              <a:rPr lang="en-GB" sz="2800" dirty="0"/>
              <a:t> we initially chose F# for our </a:t>
            </a:r>
            <a:r>
              <a:rPr lang="en-GB" sz="2800" b="1" dirty="0">
                <a:solidFill>
                  <a:srgbClr val="00B050"/>
                </a:solidFill>
              </a:rPr>
              <a:t>core data analysis algorithms </a:t>
            </a:r>
            <a:r>
              <a:rPr lang="en-GB" sz="2800" dirty="0"/>
              <a:t>because of its </a:t>
            </a:r>
            <a:r>
              <a:rPr lang="en-GB" sz="2800" b="1" dirty="0">
                <a:solidFill>
                  <a:srgbClr val="00B050"/>
                </a:solidFill>
              </a:rPr>
              <a:t>expressiveness</a:t>
            </a:r>
            <a:r>
              <a:rPr lang="en-GB" sz="2800" dirty="0"/>
              <a:t>. </a:t>
            </a:r>
          </a:p>
          <a:p>
            <a:pPr marL="0" indent="0">
              <a:buNone/>
            </a:pPr>
            <a:endParaRPr lang="en-GB" sz="1600" dirty="0"/>
          </a:p>
          <a:p>
            <a:pPr marL="0" indent="0">
              <a:buNone/>
            </a:pPr>
            <a:r>
              <a:rPr lang="en-GB" sz="2800" dirty="0" smtClean="0"/>
              <a:t>We are moving </a:t>
            </a:r>
            <a:r>
              <a:rPr lang="en-GB" sz="2800" dirty="0"/>
              <a:t>more and more of our </a:t>
            </a:r>
            <a:r>
              <a:rPr lang="en-GB" sz="2800" dirty="0" smtClean="0"/>
              <a:t>application into </a:t>
            </a:r>
            <a:r>
              <a:rPr lang="en-GB" sz="2800" dirty="0"/>
              <a:t>F#. </a:t>
            </a:r>
          </a:p>
          <a:p>
            <a:pPr marL="0" indent="0">
              <a:buNone/>
            </a:pPr>
            <a:endParaRPr lang="en-GB" sz="1600" dirty="0"/>
          </a:p>
          <a:p>
            <a:pPr marL="0" indent="0">
              <a:buNone/>
            </a:pPr>
            <a:r>
              <a:rPr lang="en-GB" sz="2800" dirty="0"/>
              <a:t>The F# code is shorter, easier to read, easier to refactor, </a:t>
            </a:r>
            <a:r>
              <a:rPr lang="en-GB" sz="2800" dirty="0" smtClean="0"/>
              <a:t>and contains </a:t>
            </a:r>
            <a:r>
              <a:rPr lang="en-GB" sz="2800" b="1" dirty="0">
                <a:solidFill>
                  <a:srgbClr val="00B050"/>
                </a:solidFill>
              </a:rPr>
              <a:t>far fewer bugs</a:t>
            </a:r>
            <a:r>
              <a:rPr lang="en-GB" sz="2800" dirty="0"/>
              <a:t>.</a:t>
            </a:r>
          </a:p>
          <a:p>
            <a:pPr marL="0" indent="0">
              <a:buNone/>
            </a:pPr>
            <a:endParaRPr lang="en-GB" sz="1600" dirty="0"/>
          </a:p>
          <a:p>
            <a:pPr marL="0" indent="0">
              <a:buNone/>
            </a:pPr>
            <a:r>
              <a:rPr lang="en-GB" sz="2800" b="1" dirty="0" smtClean="0">
                <a:solidFill>
                  <a:srgbClr val="00B050"/>
                </a:solidFill>
              </a:rPr>
              <a:t>As </a:t>
            </a:r>
            <a:r>
              <a:rPr lang="en-GB" sz="2800" b="1" dirty="0">
                <a:solidFill>
                  <a:srgbClr val="00B050"/>
                </a:solidFill>
              </a:rPr>
              <a:t>our codebase gets larger, we become more productive</a:t>
            </a:r>
            <a:r>
              <a:rPr lang="en-GB" sz="2800" dirty="0" smtClean="0">
                <a:solidFill>
                  <a:srgbClr val="00B050"/>
                </a:solidFill>
              </a:rPr>
              <a:t>.</a:t>
            </a:r>
          </a:p>
          <a:p>
            <a:pPr marL="0" indent="0">
              <a:buNone/>
            </a:pPr>
            <a:endParaRPr lang="en-GB" sz="2800" dirty="0">
              <a:solidFill>
                <a:srgbClr val="00B050"/>
              </a:solidFill>
            </a:endParaRPr>
          </a:p>
          <a:p>
            <a:pPr marL="0" indent="0" algn="r">
              <a:buNone/>
            </a:pPr>
            <a:r>
              <a:rPr lang="en-GB" sz="2800" dirty="0">
                <a:hlinkClick r:id="rId2"/>
              </a:rPr>
              <a:t>fsharp.org/testimonials</a:t>
            </a:r>
            <a:r>
              <a:rPr lang="en-GB" sz="2800" dirty="0"/>
              <a:t> </a:t>
            </a:r>
          </a:p>
        </p:txBody>
      </p:sp>
    </p:spTree>
    <p:extLst>
      <p:ext uri="{BB962C8B-B14F-4D97-AF65-F5344CB8AC3E}">
        <p14:creationId xmlns:p14="http://schemas.microsoft.com/office/powerpoint/2010/main" val="47739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022001121"/>
              </p:ext>
            </p:extLst>
          </p:nvPr>
        </p:nvGraphicFramePr>
        <p:xfrm>
          <a:off x="314326" y="942976"/>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2623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18052</TotalTime>
  <Words>1765</Words>
  <Application>Microsoft Office PowerPoint</Application>
  <PresentationFormat>On-screen Show (4:3)</PresentationFormat>
  <Paragraphs>431</Paragraphs>
  <Slides>89</Slides>
  <Notes>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89</vt:i4>
      </vt:variant>
    </vt:vector>
  </HeadingPairs>
  <TitlesOfParts>
    <vt:vector size="107" baseType="lpstr">
      <vt:lpstr>Arial</vt:lpstr>
      <vt:lpstr>Cambria Math</vt:lpstr>
      <vt:lpstr>Gotham Light</vt:lpstr>
      <vt:lpstr>Times New Roman</vt:lpstr>
      <vt:lpstr>Candara</vt:lpstr>
      <vt:lpstr>Segoe UI Light</vt:lpstr>
      <vt:lpstr>Segoe UI</vt:lpstr>
      <vt:lpstr>ＭＳ Ｐゴシック</vt:lpstr>
      <vt:lpstr>Gotham Book</vt:lpstr>
      <vt:lpstr>Interstate-Light</vt:lpstr>
      <vt:lpstr>Segoe Light</vt:lpstr>
      <vt:lpstr>Symbol</vt:lpstr>
      <vt:lpstr>Wingdings</vt:lpstr>
      <vt:lpstr>Consolas</vt:lpstr>
      <vt:lpstr>ZapfChancery</vt:lpstr>
      <vt:lpstr>FSharp-teched-europe-2010-v2</vt:lpstr>
      <vt:lpstr>White with Consolas font for code slides</vt:lpstr>
      <vt:lpstr>Metro Template-Template Blue</vt:lpstr>
      <vt:lpstr>F# Type Providers  “Statically Typed Language Support for Internet-scale Information Spaces”  Overview + Exotica</vt:lpstr>
      <vt:lpstr>Proposition 1 The world is information-rich</vt:lpstr>
      <vt:lpstr>The Information Revolution</vt:lpstr>
      <vt:lpstr>Proposition 2 Modern programming is intensely information-rich</vt:lpstr>
      <vt:lpstr>Proposition 3 Our languages are information-sparse</vt:lpstr>
      <vt:lpstr>Proposition 4 This is a problem   (especially for strongly-typed languages)</vt:lpstr>
      <vt:lpstr>The developer’s perspective </vt:lpstr>
      <vt:lpstr>We need to bring information into the language…  At internet-scale, strongly tooled, strongly typed</vt:lpstr>
      <vt:lpstr>Paradigm Locator</vt:lpstr>
      <vt:lpstr>Paradigm Locator</vt:lpstr>
      <vt:lpstr>This R&amp;D is done in the context of the open language F#</vt:lpstr>
      <vt:lpstr>PowerPoint Presentation</vt:lpstr>
      <vt:lpstr>F# is Open Source F# is Cross Platform</vt:lpstr>
      <vt:lpstr>PowerPoint Presentation</vt:lpstr>
      <vt:lpstr>PowerPoint Presentation</vt:lpstr>
      <vt:lpstr>PowerPoint Presentation</vt:lpstr>
      <vt:lpstr>Learn more</vt:lpstr>
      <vt:lpstr>Back to the main topic…</vt:lpstr>
      <vt:lpstr>We need to bring information into the language…  At internet-scale, strongly tooled, strongly typed</vt:lpstr>
      <vt:lpstr>Demo: Integrate all of freebase.com   “as if it were a library”  40M entities, 1Billion facts, 24,000 types, 65,000 properties</vt:lpstr>
      <vt:lpstr>Demo: F# to WorldBank</vt:lpstr>
      <vt:lpstr>A Type Provider is….  “Just like a library”  “A design-time component that computes a space of types and methods on-demand…”  “An adaptor between data/services and the .NET type system…”  “On-demand, scalable compile-time provision of type/module definitions…”  </vt:lpstr>
      <vt:lpstr>Theme #1  On-Demand Type Environment = Internet Scalable</vt:lpstr>
      <vt:lpstr>On-Demand Type Provision</vt:lpstr>
      <vt:lpstr>Theme #2  Many Data Sources, One Mechanism</vt:lpstr>
      <vt:lpstr>Note: Language still contains no data   Open architecture   You can write your own type provider</vt:lpstr>
      <vt:lpstr>All your types are belong to us….</vt:lpstr>
      <vt:lpstr>Freebase</vt:lpstr>
      <vt:lpstr>World Bank</vt:lpstr>
      <vt:lpstr>SQL</vt:lpstr>
      <vt:lpstr>CSV</vt:lpstr>
      <vt:lpstr>JSON</vt:lpstr>
      <vt:lpstr>XML</vt:lpstr>
      <vt:lpstr>Hadoop/Hive</vt:lpstr>
      <vt:lpstr>WSDL</vt:lpstr>
      <vt:lpstr>OData</vt:lpstr>
      <vt:lpstr>Azure Data Market</vt:lpstr>
      <vt:lpstr>WMI</vt:lpstr>
      <vt:lpstr>JavaScript/TypeScript</vt:lpstr>
      <vt:lpstr>Matlab</vt:lpstr>
      <vt:lpstr>R</vt:lpstr>
      <vt:lpstr>Look for FSharp.Data on GitHub</vt:lpstr>
      <vt:lpstr>Theme #3  Data and Types at Multiple Scales</vt:lpstr>
      <vt:lpstr>Data at Multiple Scales</vt:lpstr>
      <vt:lpstr>Theme #4  Programming Type Systems v.  Information Space Metadata Synergy or Conflict?  Examples: Types, Schema, Constraints, Units of Measure, Security Information, Documentation, Definition Locations, Help , Provenance, Privacy, Ratings, Rankings, Search…</vt:lpstr>
      <vt:lpstr>Providing Units of Measure</vt:lpstr>
      <vt:lpstr>Theme #5  Schema Change</vt:lpstr>
      <vt:lpstr>Hard problem, some progress…</vt:lpstr>
      <vt:lpstr>Some Research Questions  </vt:lpstr>
      <vt:lpstr>Related Work </vt:lpstr>
      <vt:lpstr>Learn more</vt:lpstr>
      <vt:lpstr>Theme #5  Type Systems Encounter Reality</vt:lpstr>
      <vt:lpstr>This is different…</vt:lpstr>
      <vt:lpstr>This is different…</vt:lpstr>
      <vt:lpstr> ⊢ e   :   </vt:lpstr>
      <vt:lpstr>Meditations on 0 </vt:lpstr>
      <vt:lpstr>Meditations on 0 </vt:lpstr>
      <vt:lpstr>Summary</vt:lpstr>
      <vt:lpstr>Where is all this heading?</vt:lpstr>
      <vt:lpstr>   Theme #1  Big Data   Big Metadata   Strongly typed languages and tooling must have a role here, surely!    </vt:lpstr>
      <vt:lpstr>   Theme #2  Huge Information Spaces can and should be viewed as Software Components  example:  schema change &lt;-&gt; component versioning &lt;-&gt;  source compatibility &lt;-&gt; binary compatibility </vt:lpstr>
      <vt:lpstr>Theme #3  Multiple Data Standards with One Simple Mechanism  Rich type systems, importing rich metadata where it exists </vt:lpstr>
      <vt:lpstr>Update: RProvider</vt:lpstr>
      <vt:lpstr>Demo: F# to R</vt:lpstr>
      <vt:lpstr>Tour: GPGPU Programming</vt:lpstr>
      <vt:lpstr>Alea.cuBase</vt:lpstr>
      <vt:lpstr>Example #2/#3: F# in Finance</vt:lpstr>
      <vt:lpstr>Example #3: F# in Insurance</vt:lpstr>
      <vt:lpstr>Overview</vt:lpstr>
      <vt:lpstr>New think…</vt:lpstr>
      <vt:lpstr> At the core of every functional-first language is this:  simple, correct, robust code for complex problems</vt:lpstr>
      <vt:lpstr> Interoperable languages remove entire phases from the analytical software development process  No R  C# No Mathematica  C++ </vt:lpstr>
      <vt:lpstr> Strongly-typed functional languages help analytical programmers tackle more complex problems  </vt:lpstr>
      <vt:lpstr>Example (power company)</vt:lpstr>
      <vt:lpstr>Example (power company)</vt:lpstr>
      <vt:lpstr>Tour: Cloud Programming</vt:lpstr>
      <vt:lpstr>Amazon Web Services .NET SDKs   http://aws.amazon.com/tools   https://github.com/aws (Apache 2.0)</vt:lpstr>
      <vt:lpstr>Azure .NET SDKs  http://www.windowsazure.com   https://github.com/WindowsAzure/  (Apache 2.0)</vt:lpstr>
      <vt:lpstr>nuget.org </vt:lpstr>
      <vt:lpstr>11,500 unique packages  Windows, Mac, Linux</vt:lpstr>
      <vt:lpstr>www.nuget.org</vt:lpstr>
      <vt:lpstr>type Rating = { UserId: int; DishId: int; Rating: int }</vt:lpstr>
      <vt:lpstr>let svd = data.Svd(true)  let U, S, Vt = svd.U(), svd.S(), svd.VT()  let reconstructed = U * S * Vt  let userToCategory = U * S   let categoryToDish = S * Vt </vt:lpstr>
      <vt:lpstr>data.Countries.Brazil.Indicators.``Population ages 0-14 (%)``</vt:lpstr>
      <vt:lpstr>A strongly typed, data-immersive functional-first language  for….  “simple code to solve complex problems”</vt:lpstr>
      <vt:lpstr>PowerPoint Presentation</vt:lpstr>
      <vt:lpstr>10 Reasons Not to Use a Strongly Typed Functional Language</vt:lpstr>
      <vt:lpstr>Example (power company)</vt:lpstr>
      <vt:lpstr>F# at Kaggle</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379</cp:revision>
  <cp:lastPrinted>2010-05-11T05:02:34Z</cp:lastPrinted>
  <dcterms:created xsi:type="dcterms:W3CDTF">2010-11-09T11:20:14Z</dcterms:created>
  <dcterms:modified xsi:type="dcterms:W3CDTF">2013-10-16T12:29:44Z</dcterms:modified>
  <cp:category>TechEd Europe 2010</cp:category>
</cp:coreProperties>
</file>